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3358" r:id="rId3"/>
    <p:sldId id="258" r:id="rId4"/>
    <p:sldId id="259" r:id="rId5"/>
    <p:sldId id="264" r:id="rId6"/>
    <p:sldId id="260" r:id="rId7"/>
    <p:sldId id="3357" r:id="rId8"/>
    <p:sldId id="4154" r:id="rId9"/>
    <p:sldId id="415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46"/>
    <p:restoredTop sz="96327"/>
  </p:normalViewPr>
  <p:slideViewPr>
    <p:cSldViewPr snapToGrid="0">
      <p:cViewPr varScale="1">
        <p:scale>
          <a:sx n="157" d="100"/>
          <a:sy n="157" d="100"/>
        </p:scale>
        <p:origin x="9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9E1EA-A64A-BC42-858D-67602267500B}" type="datetimeFigureOut">
              <a:rPr lang="en-US" smtClean="0"/>
              <a:t>7/11/23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564FC4-C348-7040-A0DC-DB08845834AF}" type="slidenum">
              <a:rPr lang="en-US" smtClean="0"/>
              <a:t>‹#›</a:t>
            </a:fld>
            <a:endParaRPr lang="en-US"/>
          </a:p>
        </p:txBody>
      </p:sp>
    </p:spTree>
    <p:extLst>
      <p:ext uri="{BB962C8B-B14F-4D97-AF65-F5344CB8AC3E}">
        <p14:creationId xmlns:p14="http://schemas.microsoft.com/office/powerpoint/2010/main" val="394337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BB20-BFA0-53AF-B56C-5BAADD2CF7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079FE8-FAC2-E7EE-B921-EB65B9F9F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BA798D6-3C23-F91E-36C2-770CE55DE13F}"/>
              </a:ext>
            </a:extLst>
          </p:cNvPr>
          <p:cNvSpPr>
            <a:spLocks noGrp="1"/>
          </p:cNvSpPr>
          <p:nvPr>
            <p:ph type="dt" sz="half" idx="10"/>
          </p:nvPr>
        </p:nvSpPr>
        <p:spPr/>
        <p:txBody>
          <a:bodyPr/>
          <a:lstStyle/>
          <a:p>
            <a:fld id="{0251E3D7-750A-774A-A64F-7F679A5A56F1}" type="datetime1">
              <a:rPr lang="en-GB" smtClean="0"/>
              <a:t>11/07/2023</a:t>
            </a:fld>
            <a:endParaRPr lang="en-US"/>
          </a:p>
        </p:txBody>
      </p:sp>
      <p:sp>
        <p:nvSpPr>
          <p:cNvPr id="5" name="Footer Placeholder 4">
            <a:extLst>
              <a:ext uri="{FF2B5EF4-FFF2-40B4-BE49-F238E27FC236}">
                <a16:creationId xmlns:a16="http://schemas.microsoft.com/office/drawing/2014/main" id="{BFCC3420-6EDC-0431-711C-60673AED0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1DA54-8482-C96B-981A-15502F6CCE99}"/>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325541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C388-16D2-09C4-9CE9-DFA0EBA6B27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E3C960-4717-D4D5-2A4B-F8B7D0E39DD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9ED8E7-9DFC-F9C5-B73A-0CC83839C311}"/>
              </a:ext>
            </a:extLst>
          </p:cNvPr>
          <p:cNvSpPr>
            <a:spLocks noGrp="1"/>
          </p:cNvSpPr>
          <p:nvPr>
            <p:ph type="dt" sz="half" idx="10"/>
          </p:nvPr>
        </p:nvSpPr>
        <p:spPr/>
        <p:txBody>
          <a:bodyPr/>
          <a:lstStyle/>
          <a:p>
            <a:fld id="{E935D21E-51C1-1A40-8B95-98447E51CBE5}" type="datetime1">
              <a:rPr lang="en-GB" smtClean="0"/>
              <a:t>11/07/2023</a:t>
            </a:fld>
            <a:endParaRPr lang="en-US"/>
          </a:p>
        </p:txBody>
      </p:sp>
      <p:sp>
        <p:nvSpPr>
          <p:cNvPr id="5" name="Footer Placeholder 4">
            <a:extLst>
              <a:ext uri="{FF2B5EF4-FFF2-40B4-BE49-F238E27FC236}">
                <a16:creationId xmlns:a16="http://schemas.microsoft.com/office/drawing/2014/main" id="{0E6352FB-6B5A-803F-0494-398F99F3D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4934E-B038-1DED-C751-DA057D28CA64}"/>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2193326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2D4FAB-BC76-B151-ECCC-D63952F502B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6572B12-3EF1-C7AB-7FAA-D9CD4735A2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52BFD0-FDBE-76D1-FB9F-5696A83FDDBC}"/>
              </a:ext>
            </a:extLst>
          </p:cNvPr>
          <p:cNvSpPr>
            <a:spLocks noGrp="1"/>
          </p:cNvSpPr>
          <p:nvPr>
            <p:ph type="dt" sz="half" idx="10"/>
          </p:nvPr>
        </p:nvSpPr>
        <p:spPr/>
        <p:txBody>
          <a:bodyPr/>
          <a:lstStyle/>
          <a:p>
            <a:fld id="{08A80A14-FA86-B84F-8BA5-9AB3F46473AD}" type="datetime1">
              <a:rPr lang="en-GB" smtClean="0"/>
              <a:t>11/07/2023</a:t>
            </a:fld>
            <a:endParaRPr lang="en-US"/>
          </a:p>
        </p:txBody>
      </p:sp>
      <p:sp>
        <p:nvSpPr>
          <p:cNvPr id="5" name="Footer Placeholder 4">
            <a:extLst>
              <a:ext uri="{FF2B5EF4-FFF2-40B4-BE49-F238E27FC236}">
                <a16:creationId xmlns:a16="http://schemas.microsoft.com/office/drawing/2014/main" id="{6D4CCE8B-55FC-B0B5-615C-30803C62A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FD363-8198-DA70-5748-D8E813B9D516}"/>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411217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EFD2-2984-355D-8569-2523A2B1AA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67331B7-6DAA-69E4-43E7-9F25952BF91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A6FCAD-D5EE-5F68-2F39-4F1113887548}"/>
              </a:ext>
            </a:extLst>
          </p:cNvPr>
          <p:cNvSpPr>
            <a:spLocks noGrp="1"/>
          </p:cNvSpPr>
          <p:nvPr>
            <p:ph type="dt" sz="half" idx="10"/>
          </p:nvPr>
        </p:nvSpPr>
        <p:spPr/>
        <p:txBody>
          <a:bodyPr/>
          <a:lstStyle/>
          <a:p>
            <a:fld id="{F08F3347-D7AB-4243-B9DF-7656081C99AC}" type="datetime1">
              <a:rPr lang="en-GB" smtClean="0"/>
              <a:t>11/07/2023</a:t>
            </a:fld>
            <a:endParaRPr lang="en-US"/>
          </a:p>
        </p:txBody>
      </p:sp>
      <p:sp>
        <p:nvSpPr>
          <p:cNvPr id="5" name="Footer Placeholder 4">
            <a:extLst>
              <a:ext uri="{FF2B5EF4-FFF2-40B4-BE49-F238E27FC236}">
                <a16:creationId xmlns:a16="http://schemas.microsoft.com/office/drawing/2014/main" id="{D70726C0-1D21-EC35-9A30-4E118A760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D9F6B-B827-1F70-6D68-73D5A751C2FD}"/>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409738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06CF-7C1B-9EEB-75CB-CFCA452A442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E28B2A3-D30A-8885-2405-7478E64B5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C6F940-3D21-CF78-7E71-BF83F969FF90}"/>
              </a:ext>
            </a:extLst>
          </p:cNvPr>
          <p:cNvSpPr>
            <a:spLocks noGrp="1"/>
          </p:cNvSpPr>
          <p:nvPr>
            <p:ph type="dt" sz="half" idx="10"/>
          </p:nvPr>
        </p:nvSpPr>
        <p:spPr/>
        <p:txBody>
          <a:bodyPr/>
          <a:lstStyle/>
          <a:p>
            <a:fld id="{C26492A7-EE22-A74C-A025-00B8AAAC89CC}" type="datetime1">
              <a:rPr lang="en-GB" smtClean="0"/>
              <a:t>11/07/2023</a:t>
            </a:fld>
            <a:endParaRPr lang="en-US"/>
          </a:p>
        </p:txBody>
      </p:sp>
      <p:sp>
        <p:nvSpPr>
          <p:cNvPr id="5" name="Footer Placeholder 4">
            <a:extLst>
              <a:ext uri="{FF2B5EF4-FFF2-40B4-BE49-F238E27FC236}">
                <a16:creationId xmlns:a16="http://schemas.microsoft.com/office/drawing/2014/main" id="{B2228683-4762-3A63-CF17-9E7271BED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705B6-42D0-B85D-20F6-F66349073E10}"/>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343011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C9C8-229B-6AC1-546A-2D425B796C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0BD818-532F-CACC-C631-4AC32841994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1F1CCC-95C4-E01B-7085-CB24341F2CE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F78F1AA-D092-2FFF-1211-FC7E6199AE1D}"/>
              </a:ext>
            </a:extLst>
          </p:cNvPr>
          <p:cNvSpPr>
            <a:spLocks noGrp="1"/>
          </p:cNvSpPr>
          <p:nvPr>
            <p:ph type="dt" sz="half" idx="10"/>
          </p:nvPr>
        </p:nvSpPr>
        <p:spPr/>
        <p:txBody>
          <a:bodyPr/>
          <a:lstStyle/>
          <a:p>
            <a:fld id="{A42457DE-3FA7-B944-8067-94A93C2BEB8E}" type="datetime1">
              <a:rPr lang="en-GB" smtClean="0"/>
              <a:t>11/07/2023</a:t>
            </a:fld>
            <a:endParaRPr lang="en-US"/>
          </a:p>
        </p:txBody>
      </p:sp>
      <p:sp>
        <p:nvSpPr>
          <p:cNvPr id="6" name="Footer Placeholder 5">
            <a:extLst>
              <a:ext uri="{FF2B5EF4-FFF2-40B4-BE49-F238E27FC236}">
                <a16:creationId xmlns:a16="http://schemas.microsoft.com/office/drawing/2014/main" id="{F3DB05C6-DF59-1FDD-8DEE-09DCF75A3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BDFDB-EAB2-08E4-B9B6-CCB225ED0CB9}"/>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3360966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32DA7-FE13-74D0-2D71-5BE1E265F1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8D8504-DA66-B23E-7C05-6264ECBE2C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766FF7C-F1BA-D009-1A0F-E8B1CBA8E3A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2611B11-91E0-DE12-A992-C76E50C85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EA893-A753-1DBC-6A7D-CB7B379671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826142C-C2BE-EA1D-05CF-16B07F2151EB}"/>
              </a:ext>
            </a:extLst>
          </p:cNvPr>
          <p:cNvSpPr>
            <a:spLocks noGrp="1"/>
          </p:cNvSpPr>
          <p:nvPr>
            <p:ph type="dt" sz="half" idx="10"/>
          </p:nvPr>
        </p:nvSpPr>
        <p:spPr/>
        <p:txBody>
          <a:bodyPr/>
          <a:lstStyle/>
          <a:p>
            <a:fld id="{E4988A96-488E-7040-95A3-2368FDF79BB5}" type="datetime1">
              <a:rPr lang="en-GB" smtClean="0"/>
              <a:t>11/07/2023</a:t>
            </a:fld>
            <a:endParaRPr lang="en-US"/>
          </a:p>
        </p:txBody>
      </p:sp>
      <p:sp>
        <p:nvSpPr>
          <p:cNvPr id="8" name="Footer Placeholder 7">
            <a:extLst>
              <a:ext uri="{FF2B5EF4-FFF2-40B4-BE49-F238E27FC236}">
                <a16:creationId xmlns:a16="http://schemas.microsoft.com/office/drawing/2014/main" id="{A85E05A2-F71A-DDCC-FE18-8E0EF03440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AFCAF9-E31B-0E00-21C9-EF95D4043BCF}"/>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294582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468F-9DA9-E77C-DC2B-259BFC297B4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6CF857-2324-7586-2DFF-1E8D8C8D3E9B}"/>
              </a:ext>
            </a:extLst>
          </p:cNvPr>
          <p:cNvSpPr>
            <a:spLocks noGrp="1"/>
          </p:cNvSpPr>
          <p:nvPr>
            <p:ph type="dt" sz="half" idx="10"/>
          </p:nvPr>
        </p:nvSpPr>
        <p:spPr/>
        <p:txBody>
          <a:bodyPr/>
          <a:lstStyle/>
          <a:p>
            <a:fld id="{3E802B6B-72C8-584F-9464-4F14A27E6669}" type="datetime1">
              <a:rPr lang="en-GB" smtClean="0"/>
              <a:t>11/07/2023</a:t>
            </a:fld>
            <a:endParaRPr lang="en-US"/>
          </a:p>
        </p:txBody>
      </p:sp>
      <p:sp>
        <p:nvSpPr>
          <p:cNvPr id="4" name="Footer Placeholder 3">
            <a:extLst>
              <a:ext uri="{FF2B5EF4-FFF2-40B4-BE49-F238E27FC236}">
                <a16:creationId xmlns:a16="http://schemas.microsoft.com/office/drawing/2014/main" id="{D4DF3B80-A3CF-390E-173C-54CFCAAA29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3F72E-F2FD-2342-CDBC-B3DB5EEA6C59}"/>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27184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7A94F2-CB64-34E0-B6A8-C7A441C2C4FE}"/>
              </a:ext>
            </a:extLst>
          </p:cNvPr>
          <p:cNvSpPr>
            <a:spLocks noGrp="1"/>
          </p:cNvSpPr>
          <p:nvPr>
            <p:ph type="dt" sz="half" idx="10"/>
          </p:nvPr>
        </p:nvSpPr>
        <p:spPr/>
        <p:txBody>
          <a:bodyPr/>
          <a:lstStyle/>
          <a:p>
            <a:fld id="{D1874C1E-1C8E-0948-8782-C68DBA1541A5}" type="datetime1">
              <a:rPr lang="en-GB" smtClean="0"/>
              <a:t>11/07/2023</a:t>
            </a:fld>
            <a:endParaRPr lang="en-US"/>
          </a:p>
        </p:txBody>
      </p:sp>
      <p:sp>
        <p:nvSpPr>
          <p:cNvPr id="3" name="Footer Placeholder 2">
            <a:extLst>
              <a:ext uri="{FF2B5EF4-FFF2-40B4-BE49-F238E27FC236}">
                <a16:creationId xmlns:a16="http://schemas.microsoft.com/office/drawing/2014/main" id="{7184B322-E80E-7A65-CC46-E8020BF74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984DE6-2AE1-0AB2-A98E-CF95D57743F6}"/>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2171279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47A8-5666-274B-8E85-F38127861C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B647C85-0CC8-B087-E383-6F17E7DB04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13C32F6-D774-67A4-2234-4FA9FCC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7F647F-AD87-DD5B-A623-134FD1297927}"/>
              </a:ext>
            </a:extLst>
          </p:cNvPr>
          <p:cNvSpPr>
            <a:spLocks noGrp="1"/>
          </p:cNvSpPr>
          <p:nvPr>
            <p:ph type="dt" sz="half" idx="10"/>
          </p:nvPr>
        </p:nvSpPr>
        <p:spPr/>
        <p:txBody>
          <a:bodyPr/>
          <a:lstStyle/>
          <a:p>
            <a:fld id="{C6AE38BD-25F6-A84D-83A2-61647C7275F3}" type="datetime1">
              <a:rPr lang="en-GB" smtClean="0"/>
              <a:t>11/07/2023</a:t>
            </a:fld>
            <a:endParaRPr lang="en-US"/>
          </a:p>
        </p:txBody>
      </p:sp>
      <p:sp>
        <p:nvSpPr>
          <p:cNvPr id="6" name="Footer Placeholder 5">
            <a:extLst>
              <a:ext uri="{FF2B5EF4-FFF2-40B4-BE49-F238E27FC236}">
                <a16:creationId xmlns:a16="http://schemas.microsoft.com/office/drawing/2014/main" id="{A14792A6-99CD-3DA7-E760-2D26929BD3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84659-0C56-3E3B-2D00-8B2E08B46BC6}"/>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119341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3F91-406A-D889-3F5F-5FE3C443F7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B8B6C1-ECCE-D451-E15F-AD0BA9F95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8556BA-FCBD-219E-7D8D-3FB67E18B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F47928-6F86-733C-0DCA-1091380A761A}"/>
              </a:ext>
            </a:extLst>
          </p:cNvPr>
          <p:cNvSpPr>
            <a:spLocks noGrp="1"/>
          </p:cNvSpPr>
          <p:nvPr>
            <p:ph type="dt" sz="half" idx="10"/>
          </p:nvPr>
        </p:nvSpPr>
        <p:spPr/>
        <p:txBody>
          <a:bodyPr/>
          <a:lstStyle/>
          <a:p>
            <a:fld id="{5EBF8C52-B60C-0C44-8892-D7C62142FDA3}" type="datetime1">
              <a:rPr lang="en-GB" smtClean="0"/>
              <a:t>11/07/2023</a:t>
            </a:fld>
            <a:endParaRPr lang="en-US"/>
          </a:p>
        </p:txBody>
      </p:sp>
      <p:sp>
        <p:nvSpPr>
          <p:cNvPr id="6" name="Footer Placeholder 5">
            <a:extLst>
              <a:ext uri="{FF2B5EF4-FFF2-40B4-BE49-F238E27FC236}">
                <a16:creationId xmlns:a16="http://schemas.microsoft.com/office/drawing/2014/main" id="{4060DF19-7AD3-3ED1-03E3-863F9AD9F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93466-1A74-4612-1CCE-A039D7A54846}"/>
              </a:ext>
            </a:extLst>
          </p:cNvPr>
          <p:cNvSpPr>
            <a:spLocks noGrp="1"/>
          </p:cNvSpPr>
          <p:nvPr>
            <p:ph type="sldNum" sz="quarter" idx="12"/>
          </p:nvPr>
        </p:nvSpPr>
        <p:spPr/>
        <p:txBody>
          <a:bodyPr/>
          <a:lstStyle/>
          <a:p>
            <a:fld id="{0211A9CF-B536-E449-967B-036AC2A50DE5}" type="slidenum">
              <a:rPr lang="en-US" smtClean="0"/>
              <a:t>‹#›</a:t>
            </a:fld>
            <a:endParaRPr lang="en-US"/>
          </a:p>
        </p:txBody>
      </p:sp>
    </p:spTree>
    <p:extLst>
      <p:ext uri="{BB962C8B-B14F-4D97-AF65-F5344CB8AC3E}">
        <p14:creationId xmlns:p14="http://schemas.microsoft.com/office/powerpoint/2010/main" val="117343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DCDE10-E808-4BFF-5A91-483FC7919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977076E-AD02-D17E-B6C6-6BAA2ACE62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A9E90A-E412-024E-F869-06254DF1B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6B4774-97F0-6245-BFCA-ACD7031E4AC4}" type="datetime1">
              <a:rPr lang="en-GB" smtClean="0"/>
              <a:t>11/07/2023</a:t>
            </a:fld>
            <a:endParaRPr lang="en-US"/>
          </a:p>
        </p:txBody>
      </p:sp>
      <p:sp>
        <p:nvSpPr>
          <p:cNvPr id="5" name="Footer Placeholder 4">
            <a:extLst>
              <a:ext uri="{FF2B5EF4-FFF2-40B4-BE49-F238E27FC236}">
                <a16:creationId xmlns:a16="http://schemas.microsoft.com/office/drawing/2014/main" id="{ED9BAB63-7F3D-B04A-5E56-591D8C8E8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F4C21F-44C4-BF32-B6BF-5A183CEDE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1A9CF-B536-E449-967B-036AC2A50DE5}" type="slidenum">
              <a:rPr lang="en-US" smtClean="0"/>
              <a:t>‹#›</a:t>
            </a:fld>
            <a:endParaRPr lang="en-US"/>
          </a:p>
        </p:txBody>
      </p:sp>
    </p:spTree>
    <p:extLst>
      <p:ext uri="{BB962C8B-B14F-4D97-AF65-F5344CB8AC3E}">
        <p14:creationId xmlns:p14="http://schemas.microsoft.com/office/powerpoint/2010/main" val="1308824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023655" y="1591967"/>
            <a:ext cx="5127082" cy="410595"/>
            <a:chOff x="0" y="0"/>
            <a:chExt cx="2058649" cy="162211"/>
          </a:xfrm>
        </p:grpSpPr>
        <p:sp>
          <p:nvSpPr>
            <p:cNvPr id="4" name="Freeform 4"/>
            <p:cNvSpPr/>
            <p:nvPr/>
          </p:nvSpPr>
          <p:spPr>
            <a:xfrm>
              <a:off x="0" y="0"/>
              <a:ext cx="2058649" cy="162211"/>
            </a:xfrm>
            <a:custGeom>
              <a:avLst/>
              <a:gdLst/>
              <a:ahLst/>
              <a:cxnLst/>
              <a:rect l="l" t="t" r="r" b="b"/>
              <a:pathLst>
                <a:path w="2058649" h="162211">
                  <a:moveTo>
                    <a:pt x="0" y="0"/>
                  </a:moveTo>
                  <a:lnTo>
                    <a:pt x="2058649" y="0"/>
                  </a:lnTo>
                  <a:lnTo>
                    <a:pt x="2058649" y="162211"/>
                  </a:lnTo>
                  <a:lnTo>
                    <a:pt x="0" y="162211"/>
                  </a:lnTo>
                  <a:close/>
                </a:path>
              </a:pathLst>
            </a:custGeom>
            <a:solidFill>
              <a:srgbClr val="FFFFFF"/>
            </a:solidFill>
          </p:spPr>
        </p:sp>
        <p:sp>
          <p:nvSpPr>
            <p:cNvPr id="5" name="TextBox 5"/>
            <p:cNvSpPr txBox="1"/>
            <p:nvPr/>
          </p:nvSpPr>
          <p:spPr>
            <a:xfrm>
              <a:off x="0" y="0"/>
              <a:ext cx="2025514" cy="162211"/>
            </a:xfrm>
            <a:prstGeom prst="rect">
              <a:avLst/>
            </a:prstGeom>
          </p:spPr>
          <p:txBody>
            <a:bodyPr lIns="33867" tIns="33867" rIns="33867" bIns="33867" rtlCol="0" anchor="ctr"/>
            <a:lstStyle/>
            <a:p>
              <a:pPr algn="ctr">
                <a:lnSpc>
                  <a:spcPts val="1960"/>
                </a:lnSpc>
              </a:pPr>
              <a:r>
                <a:rPr lang="en-US" sz="2000" dirty="0">
                  <a:solidFill>
                    <a:schemeClr val="accent1">
                      <a:lumMod val="50000"/>
                    </a:schemeClr>
                  </a:solidFill>
                </a:rPr>
                <a:t>Group 16 – SMM284</a:t>
              </a:r>
            </a:p>
          </p:txBody>
        </p:sp>
      </p:grpSp>
      <p:grpSp>
        <p:nvGrpSpPr>
          <p:cNvPr id="6" name="Group 6"/>
          <p:cNvGrpSpPr/>
          <p:nvPr/>
        </p:nvGrpSpPr>
        <p:grpSpPr>
          <a:xfrm>
            <a:off x="0" y="2416690"/>
            <a:ext cx="1489037" cy="397366"/>
            <a:chOff x="0" y="0"/>
            <a:chExt cx="1536012" cy="156984"/>
          </a:xfrm>
        </p:grpSpPr>
        <p:sp>
          <p:nvSpPr>
            <p:cNvPr id="7" name="Freeform 7"/>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8" name="TextBox 8"/>
            <p:cNvSpPr txBox="1"/>
            <p:nvPr/>
          </p:nvSpPr>
          <p:spPr>
            <a:xfrm>
              <a:off x="0" y="-38100"/>
              <a:ext cx="812800" cy="850900"/>
            </a:xfrm>
            <a:prstGeom prst="rect">
              <a:avLst/>
            </a:prstGeom>
          </p:spPr>
          <p:txBody>
            <a:bodyPr lIns="33867" tIns="33867" rIns="33867" bIns="33867" rtlCol="0" anchor="ctr"/>
            <a:lstStyle/>
            <a:p>
              <a:pPr>
                <a:lnSpc>
                  <a:spcPts val="1960"/>
                </a:lnSpc>
              </a:pPr>
              <a:endParaRPr sz="1200"/>
            </a:p>
          </p:txBody>
        </p:sp>
      </p:grpSp>
      <p:grpSp>
        <p:nvGrpSpPr>
          <p:cNvPr id="9" name="Group 9"/>
          <p:cNvGrpSpPr/>
          <p:nvPr/>
        </p:nvGrpSpPr>
        <p:grpSpPr>
          <a:xfrm>
            <a:off x="0" y="4043945"/>
            <a:ext cx="1489037" cy="397366"/>
            <a:chOff x="0" y="0"/>
            <a:chExt cx="1536012" cy="156984"/>
          </a:xfrm>
        </p:grpSpPr>
        <p:sp>
          <p:nvSpPr>
            <p:cNvPr id="10" name="Freeform 10"/>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1" name="TextBox 11"/>
            <p:cNvSpPr txBox="1"/>
            <p:nvPr/>
          </p:nvSpPr>
          <p:spPr>
            <a:xfrm>
              <a:off x="0" y="-38100"/>
              <a:ext cx="812800" cy="850900"/>
            </a:xfrm>
            <a:prstGeom prst="rect">
              <a:avLst/>
            </a:prstGeom>
          </p:spPr>
          <p:txBody>
            <a:bodyPr lIns="33867" tIns="33867" rIns="33867" bIns="33867" rtlCol="0" anchor="ctr"/>
            <a:lstStyle/>
            <a:p>
              <a:pPr>
                <a:lnSpc>
                  <a:spcPts val="1960"/>
                </a:lnSpc>
              </a:pPr>
              <a:endParaRPr sz="1200"/>
            </a:p>
          </p:txBody>
        </p:sp>
      </p:grpSp>
      <p:grpSp>
        <p:nvGrpSpPr>
          <p:cNvPr id="12" name="Group 12"/>
          <p:cNvGrpSpPr/>
          <p:nvPr/>
        </p:nvGrpSpPr>
        <p:grpSpPr>
          <a:xfrm>
            <a:off x="7064918" y="4098393"/>
            <a:ext cx="5127082" cy="342918"/>
            <a:chOff x="0" y="0"/>
            <a:chExt cx="2135072" cy="135474"/>
          </a:xfrm>
        </p:grpSpPr>
        <p:sp>
          <p:nvSpPr>
            <p:cNvPr id="13" name="Freeform 13"/>
            <p:cNvSpPr/>
            <p:nvPr/>
          </p:nvSpPr>
          <p:spPr>
            <a:xfrm>
              <a:off x="0" y="0"/>
              <a:ext cx="2135072" cy="135474"/>
            </a:xfrm>
            <a:custGeom>
              <a:avLst/>
              <a:gdLst/>
              <a:ahLst/>
              <a:cxnLst/>
              <a:rect l="l" t="t" r="r" b="b"/>
              <a:pathLst>
                <a:path w="2135072" h="135474">
                  <a:moveTo>
                    <a:pt x="0" y="0"/>
                  </a:moveTo>
                  <a:lnTo>
                    <a:pt x="2135072" y="0"/>
                  </a:lnTo>
                  <a:lnTo>
                    <a:pt x="2135072" y="135474"/>
                  </a:lnTo>
                  <a:lnTo>
                    <a:pt x="0" y="135474"/>
                  </a:lnTo>
                  <a:close/>
                </a:path>
              </a:pathLst>
            </a:custGeom>
            <a:solidFill>
              <a:srgbClr val="7ED8FD"/>
            </a:solidFill>
          </p:spPr>
        </p:sp>
        <p:sp>
          <p:nvSpPr>
            <p:cNvPr id="14" name="TextBox 14"/>
            <p:cNvSpPr txBox="1"/>
            <p:nvPr/>
          </p:nvSpPr>
          <p:spPr>
            <a:xfrm>
              <a:off x="0" y="-57150"/>
              <a:ext cx="812800" cy="869950"/>
            </a:xfrm>
            <a:prstGeom prst="rect">
              <a:avLst/>
            </a:prstGeom>
          </p:spPr>
          <p:txBody>
            <a:bodyPr lIns="33867" tIns="33867" rIns="33867" bIns="33867" rtlCol="0" anchor="ctr"/>
            <a:lstStyle/>
            <a:p>
              <a:pPr algn="ctr">
                <a:lnSpc>
                  <a:spcPts val="2147"/>
                </a:lnSpc>
              </a:pPr>
              <a:endParaRPr sz="1200"/>
            </a:p>
          </p:txBody>
        </p:sp>
      </p:grpSp>
      <p:pic>
        <p:nvPicPr>
          <p:cNvPr id="17" name="Picture 16" descr="A picture containing sky, sunset, outdoor, skyline&#10;&#10;Description automatically generated">
            <a:extLst>
              <a:ext uri="{FF2B5EF4-FFF2-40B4-BE49-F238E27FC236}">
                <a16:creationId xmlns:a16="http://schemas.microsoft.com/office/drawing/2014/main" id="{A7B9BB99-5020-1971-61FA-B7C6C4125BBA}"/>
              </a:ext>
            </a:extLst>
          </p:cNvPr>
          <p:cNvPicPr>
            <a:picLocks noChangeAspect="1"/>
          </p:cNvPicPr>
          <p:nvPr/>
        </p:nvPicPr>
        <p:blipFill>
          <a:blip r:embed="rId2"/>
          <a:stretch>
            <a:fillRect/>
          </a:stretch>
        </p:blipFill>
        <p:spPr>
          <a:xfrm>
            <a:off x="969213" y="2002562"/>
            <a:ext cx="5040582" cy="3351637"/>
          </a:xfrm>
          <a:prstGeom prst="rect">
            <a:avLst/>
          </a:prstGeom>
        </p:spPr>
      </p:pic>
      <p:pic>
        <p:nvPicPr>
          <p:cNvPr id="19" name="Graphic 18">
            <a:extLst>
              <a:ext uri="{FF2B5EF4-FFF2-40B4-BE49-F238E27FC236}">
                <a16:creationId xmlns:a16="http://schemas.microsoft.com/office/drawing/2014/main" id="{1929EB5A-96BA-D739-4DF6-5A64ADBFF0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3655" y="2406463"/>
            <a:ext cx="1271917" cy="1271917"/>
          </a:xfrm>
          <a:prstGeom prst="rect">
            <a:avLst/>
          </a:prstGeom>
        </p:spPr>
      </p:pic>
      <p:sp>
        <p:nvSpPr>
          <p:cNvPr id="20" name="TextBox 19">
            <a:extLst>
              <a:ext uri="{FF2B5EF4-FFF2-40B4-BE49-F238E27FC236}">
                <a16:creationId xmlns:a16="http://schemas.microsoft.com/office/drawing/2014/main" id="{8854A104-C8E5-956C-628F-F3D84DDFEF68}"/>
              </a:ext>
            </a:extLst>
          </p:cNvPr>
          <p:cNvSpPr txBox="1"/>
          <p:nvPr/>
        </p:nvSpPr>
        <p:spPr>
          <a:xfrm>
            <a:off x="8515002" y="3105834"/>
            <a:ext cx="3390563" cy="646331"/>
          </a:xfrm>
          <a:prstGeom prst="rect">
            <a:avLst/>
          </a:prstGeom>
          <a:noFill/>
        </p:spPr>
        <p:txBody>
          <a:bodyPr wrap="square" rtlCol="0">
            <a:spAutoFit/>
          </a:bodyPr>
          <a:lstStyle/>
          <a:p>
            <a:r>
              <a:rPr lang="en-US" sz="3600" b="1" dirty="0">
                <a:solidFill>
                  <a:schemeClr val="accent1">
                    <a:lumMod val="50000"/>
                  </a:schemeClr>
                </a:solidFill>
              </a:rPr>
              <a:t>Price Prediction</a:t>
            </a:r>
          </a:p>
        </p:txBody>
      </p:sp>
      <p:sp>
        <p:nvSpPr>
          <p:cNvPr id="2" name="Slide Number Placeholder 1">
            <a:extLst>
              <a:ext uri="{FF2B5EF4-FFF2-40B4-BE49-F238E27FC236}">
                <a16:creationId xmlns:a16="http://schemas.microsoft.com/office/drawing/2014/main" id="{51802F98-5DFE-025B-078C-9621A8CA56EE}"/>
              </a:ext>
            </a:extLst>
          </p:cNvPr>
          <p:cNvSpPr>
            <a:spLocks noGrp="1"/>
          </p:cNvSpPr>
          <p:nvPr>
            <p:ph type="sldNum" sz="quarter" idx="12"/>
          </p:nvPr>
        </p:nvSpPr>
        <p:spPr/>
        <p:txBody>
          <a:bodyPr/>
          <a:lstStyle/>
          <a:p>
            <a:fld id="{0211A9CF-B536-E449-967B-036AC2A50DE5}" type="slidenum">
              <a:rPr lang="en-US" smtClean="0"/>
              <a:t>1</a:t>
            </a:fld>
            <a:endParaRPr lang="en-US"/>
          </a:p>
        </p:txBody>
      </p:sp>
      <p:pic>
        <p:nvPicPr>
          <p:cNvPr id="18" name="Picture 17" descr="A red and black logo&#10;&#10;Description automatically generated">
            <a:extLst>
              <a:ext uri="{FF2B5EF4-FFF2-40B4-BE49-F238E27FC236}">
                <a16:creationId xmlns:a16="http://schemas.microsoft.com/office/drawing/2014/main" id="{82F00EC0-A6B1-E4D3-B9D1-0FC9191B9B7A}"/>
              </a:ext>
            </a:extLst>
          </p:cNvPr>
          <p:cNvPicPr>
            <a:picLocks noChangeAspect="1"/>
          </p:cNvPicPr>
          <p:nvPr/>
        </p:nvPicPr>
        <p:blipFill>
          <a:blip r:embed="rId5"/>
          <a:stretch>
            <a:fillRect/>
          </a:stretch>
        </p:blipFill>
        <p:spPr>
          <a:xfrm>
            <a:off x="11522874" y="6167914"/>
            <a:ext cx="669126" cy="6691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33A69-9071-89F3-3116-DE62C3FA63D4}"/>
              </a:ext>
            </a:extLst>
          </p:cNvPr>
          <p:cNvSpPr txBox="1"/>
          <p:nvPr/>
        </p:nvSpPr>
        <p:spPr>
          <a:xfrm>
            <a:off x="669126" y="367749"/>
            <a:ext cx="5165144" cy="461665"/>
          </a:xfrm>
          <a:prstGeom prst="rect">
            <a:avLst/>
          </a:prstGeom>
          <a:noFill/>
        </p:spPr>
        <p:txBody>
          <a:bodyPr wrap="square" rtlCol="0">
            <a:spAutoFit/>
          </a:bodyPr>
          <a:lstStyle/>
          <a:p>
            <a:r>
              <a:rPr lang="en-US" sz="2400" b="1" dirty="0">
                <a:solidFill>
                  <a:schemeClr val="accent1">
                    <a:lumMod val="50000"/>
                  </a:schemeClr>
                </a:solidFill>
              </a:rPr>
              <a:t>Dataset Introduction</a:t>
            </a:r>
          </a:p>
        </p:txBody>
      </p:sp>
      <p:pic>
        <p:nvPicPr>
          <p:cNvPr id="4" name="Picture 3">
            <a:extLst>
              <a:ext uri="{FF2B5EF4-FFF2-40B4-BE49-F238E27FC236}">
                <a16:creationId xmlns:a16="http://schemas.microsoft.com/office/drawing/2014/main" id="{84767428-230B-A4A0-1D08-ED5F7268C9CD}"/>
              </a:ext>
            </a:extLst>
          </p:cNvPr>
          <p:cNvPicPr>
            <a:picLocks noChangeAspect="1"/>
          </p:cNvPicPr>
          <p:nvPr/>
        </p:nvPicPr>
        <p:blipFill>
          <a:blip r:embed="rId2"/>
          <a:stretch>
            <a:fillRect/>
          </a:stretch>
        </p:blipFill>
        <p:spPr>
          <a:xfrm>
            <a:off x="669126" y="1095808"/>
            <a:ext cx="11086089" cy="5089839"/>
          </a:xfrm>
          <a:prstGeom prst="rect">
            <a:avLst/>
          </a:prstGeom>
        </p:spPr>
      </p:pic>
      <p:sp>
        <p:nvSpPr>
          <p:cNvPr id="5" name="Slide Number Placeholder 4">
            <a:extLst>
              <a:ext uri="{FF2B5EF4-FFF2-40B4-BE49-F238E27FC236}">
                <a16:creationId xmlns:a16="http://schemas.microsoft.com/office/drawing/2014/main" id="{3C39C5B7-8727-5B40-0A06-58EB3F1DFABE}"/>
              </a:ext>
            </a:extLst>
          </p:cNvPr>
          <p:cNvSpPr>
            <a:spLocks noGrp="1"/>
          </p:cNvSpPr>
          <p:nvPr>
            <p:ph type="sldNum" sz="quarter" idx="12"/>
          </p:nvPr>
        </p:nvSpPr>
        <p:spPr/>
        <p:txBody>
          <a:bodyPr/>
          <a:lstStyle/>
          <a:p>
            <a:fld id="{0211A9CF-B536-E449-967B-036AC2A50DE5}" type="slidenum">
              <a:rPr lang="en-US" smtClean="0"/>
              <a:t>2</a:t>
            </a:fld>
            <a:endParaRPr lang="en-US"/>
          </a:p>
        </p:txBody>
      </p:sp>
      <p:pic>
        <p:nvPicPr>
          <p:cNvPr id="6" name="Picture 5" descr="A red and black logo&#10;&#10;Description automatically generated">
            <a:extLst>
              <a:ext uri="{FF2B5EF4-FFF2-40B4-BE49-F238E27FC236}">
                <a16:creationId xmlns:a16="http://schemas.microsoft.com/office/drawing/2014/main" id="{5CC36CD4-170D-954F-042F-A1226B8A1AA6}"/>
              </a:ext>
            </a:extLst>
          </p:cNvPr>
          <p:cNvPicPr>
            <a:picLocks noChangeAspect="1"/>
          </p:cNvPicPr>
          <p:nvPr/>
        </p:nvPicPr>
        <p:blipFill>
          <a:blip r:embed="rId3"/>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346108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2C7434-08C7-398D-7773-088B6F367BBD}"/>
              </a:ext>
            </a:extLst>
          </p:cNvPr>
          <p:cNvPicPr>
            <a:picLocks noChangeAspect="1"/>
          </p:cNvPicPr>
          <p:nvPr/>
        </p:nvPicPr>
        <p:blipFill>
          <a:blip r:embed="rId2"/>
          <a:stretch>
            <a:fillRect/>
          </a:stretch>
        </p:blipFill>
        <p:spPr>
          <a:xfrm>
            <a:off x="669126" y="1066724"/>
            <a:ext cx="9534336" cy="5343967"/>
          </a:xfrm>
          <a:prstGeom prst="rect">
            <a:avLst/>
          </a:prstGeom>
        </p:spPr>
      </p:pic>
      <p:sp>
        <p:nvSpPr>
          <p:cNvPr id="3" name="TextBox 2">
            <a:extLst>
              <a:ext uri="{FF2B5EF4-FFF2-40B4-BE49-F238E27FC236}">
                <a16:creationId xmlns:a16="http://schemas.microsoft.com/office/drawing/2014/main" id="{91733A69-9071-89F3-3116-DE62C3FA63D4}"/>
              </a:ext>
            </a:extLst>
          </p:cNvPr>
          <p:cNvSpPr txBox="1"/>
          <p:nvPr/>
        </p:nvSpPr>
        <p:spPr>
          <a:xfrm>
            <a:off x="669126" y="367749"/>
            <a:ext cx="5165144" cy="461665"/>
          </a:xfrm>
          <a:prstGeom prst="rect">
            <a:avLst/>
          </a:prstGeom>
          <a:noFill/>
        </p:spPr>
        <p:txBody>
          <a:bodyPr wrap="square" rtlCol="0">
            <a:spAutoFit/>
          </a:bodyPr>
          <a:lstStyle/>
          <a:p>
            <a:r>
              <a:rPr lang="en-US" sz="2400" b="1" dirty="0">
                <a:solidFill>
                  <a:schemeClr val="accent1">
                    <a:lumMod val="50000"/>
                  </a:schemeClr>
                </a:solidFill>
              </a:rPr>
              <a:t>Dataset Introduction</a:t>
            </a:r>
          </a:p>
        </p:txBody>
      </p:sp>
      <p:sp>
        <p:nvSpPr>
          <p:cNvPr id="4" name="Slide Number Placeholder 3">
            <a:extLst>
              <a:ext uri="{FF2B5EF4-FFF2-40B4-BE49-F238E27FC236}">
                <a16:creationId xmlns:a16="http://schemas.microsoft.com/office/drawing/2014/main" id="{10E0643C-721B-AE2C-180C-7F494ADA128A}"/>
              </a:ext>
            </a:extLst>
          </p:cNvPr>
          <p:cNvSpPr>
            <a:spLocks noGrp="1"/>
          </p:cNvSpPr>
          <p:nvPr>
            <p:ph type="sldNum" sz="quarter" idx="12"/>
          </p:nvPr>
        </p:nvSpPr>
        <p:spPr/>
        <p:txBody>
          <a:bodyPr/>
          <a:lstStyle/>
          <a:p>
            <a:fld id="{0211A9CF-B536-E449-967B-036AC2A50DE5}" type="slidenum">
              <a:rPr lang="en-US" smtClean="0"/>
              <a:t>3</a:t>
            </a:fld>
            <a:endParaRPr lang="en-US"/>
          </a:p>
        </p:txBody>
      </p:sp>
      <p:pic>
        <p:nvPicPr>
          <p:cNvPr id="5" name="Picture 4" descr="A red and black logo&#10;&#10;Description automatically generated">
            <a:extLst>
              <a:ext uri="{FF2B5EF4-FFF2-40B4-BE49-F238E27FC236}">
                <a16:creationId xmlns:a16="http://schemas.microsoft.com/office/drawing/2014/main" id="{DA27074F-9E29-EC2E-36AF-975D92CF77FF}"/>
              </a:ext>
            </a:extLst>
          </p:cNvPr>
          <p:cNvPicPr>
            <a:picLocks noChangeAspect="1"/>
          </p:cNvPicPr>
          <p:nvPr/>
        </p:nvPicPr>
        <p:blipFill>
          <a:blip r:embed="rId3"/>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32441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9D354-936D-2682-A09E-71654B9DF553}"/>
              </a:ext>
            </a:extLst>
          </p:cNvPr>
          <p:cNvSpPr>
            <a:spLocks noGrp="1"/>
          </p:cNvSpPr>
          <p:nvPr>
            <p:ph type="title"/>
          </p:nvPr>
        </p:nvSpPr>
        <p:spPr>
          <a:xfrm>
            <a:off x="838200" y="556995"/>
            <a:ext cx="10515600" cy="726909"/>
          </a:xfrm>
        </p:spPr>
        <p:txBody>
          <a:bodyPr>
            <a:normAutofit/>
          </a:bodyPr>
          <a:lstStyle/>
          <a:p>
            <a:r>
              <a:rPr lang="en-US" sz="2400" b="1" dirty="0">
                <a:solidFill>
                  <a:schemeClr val="accent1">
                    <a:lumMod val="50000"/>
                  </a:schemeClr>
                </a:solidFill>
                <a:latin typeface="+mn-lt"/>
              </a:rPr>
              <a:t>Results Summary</a:t>
            </a:r>
          </a:p>
        </p:txBody>
      </p:sp>
      <p:graphicFrame>
        <p:nvGraphicFramePr>
          <p:cNvPr id="4" name="Content Placeholder 3">
            <a:extLst>
              <a:ext uri="{FF2B5EF4-FFF2-40B4-BE49-F238E27FC236}">
                <a16:creationId xmlns:a16="http://schemas.microsoft.com/office/drawing/2014/main" id="{1C844D73-A9AF-EA29-FBF3-4384C241BE08}"/>
              </a:ext>
            </a:extLst>
          </p:cNvPr>
          <p:cNvGraphicFramePr>
            <a:graphicFrameLocks noGrp="1"/>
          </p:cNvGraphicFramePr>
          <p:nvPr>
            <p:ph idx="1"/>
            <p:extLst>
              <p:ext uri="{D42A27DB-BD31-4B8C-83A1-F6EECF244321}">
                <p14:modId xmlns:p14="http://schemas.microsoft.com/office/powerpoint/2010/main" val="490271187"/>
              </p:ext>
            </p:extLst>
          </p:nvPr>
        </p:nvGraphicFramePr>
        <p:xfrm>
          <a:off x="836673" y="1520396"/>
          <a:ext cx="10515604" cy="4186712"/>
        </p:xfrm>
        <a:graphic>
          <a:graphicData uri="http://schemas.openxmlformats.org/drawingml/2006/table">
            <a:tbl>
              <a:tblPr/>
              <a:tblGrid>
                <a:gridCol w="546114">
                  <a:extLst>
                    <a:ext uri="{9D8B030D-6E8A-4147-A177-3AD203B41FA5}">
                      <a16:colId xmlns:a16="http://schemas.microsoft.com/office/drawing/2014/main" val="1086511138"/>
                    </a:ext>
                  </a:extLst>
                </a:gridCol>
                <a:gridCol w="2355784">
                  <a:extLst>
                    <a:ext uri="{9D8B030D-6E8A-4147-A177-3AD203B41FA5}">
                      <a16:colId xmlns:a16="http://schemas.microsoft.com/office/drawing/2014/main" val="2254824440"/>
                    </a:ext>
                  </a:extLst>
                </a:gridCol>
                <a:gridCol w="1531260">
                  <a:extLst>
                    <a:ext uri="{9D8B030D-6E8A-4147-A177-3AD203B41FA5}">
                      <a16:colId xmlns:a16="http://schemas.microsoft.com/office/drawing/2014/main" val="869492969"/>
                    </a:ext>
                  </a:extLst>
                </a:gridCol>
                <a:gridCol w="1670465">
                  <a:extLst>
                    <a:ext uri="{9D8B030D-6E8A-4147-A177-3AD203B41FA5}">
                      <a16:colId xmlns:a16="http://schemas.microsoft.com/office/drawing/2014/main" val="473432285"/>
                    </a:ext>
                  </a:extLst>
                </a:gridCol>
                <a:gridCol w="656764">
                  <a:extLst>
                    <a:ext uri="{9D8B030D-6E8A-4147-A177-3AD203B41FA5}">
                      <a16:colId xmlns:a16="http://schemas.microsoft.com/office/drawing/2014/main" val="1971963741"/>
                    </a:ext>
                  </a:extLst>
                </a:gridCol>
                <a:gridCol w="717443">
                  <a:extLst>
                    <a:ext uri="{9D8B030D-6E8A-4147-A177-3AD203B41FA5}">
                      <a16:colId xmlns:a16="http://schemas.microsoft.com/office/drawing/2014/main" val="2176802127"/>
                    </a:ext>
                  </a:extLst>
                </a:gridCol>
                <a:gridCol w="978247">
                  <a:extLst>
                    <a:ext uri="{9D8B030D-6E8A-4147-A177-3AD203B41FA5}">
                      <a16:colId xmlns:a16="http://schemas.microsoft.com/office/drawing/2014/main" val="430165482"/>
                    </a:ext>
                  </a:extLst>
                </a:gridCol>
                <a:gridCol w="699597">
                  <a:extLst>
                    <a:ext uri="{9D8B030D-6E8A-4147-A177-3AD203B41FA5}">
                      <a16:colId xmlns:a16="http://schemas.microsoft.com/office/drawing/2014/main" val="848905092"/>
                    </a:ext>
                  </a:extLst>
                </a:gridCol>
                <a:gridCol w="1359930">
                  <a:extLst>
                    <a:ext uri="{9D8B030D-6E8A-4147-A177-3AD203B41FA5}">
                      <a16:colId xmlns:a16="http://schemas.microsoft.com/office/drawing/2014/main" val="3320265752"/>
                    </a:ext>
                  </a:extLst>
                </a:gridCol>
              </a:tblGrid>
              <a:tr h="257863">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No.</a:t>
                      </a:r>
                      <a:endParaRPr lang="en-GB" sz="2000" b="0" i="0" u="none" strike="noStrike">
                        <a:effectLst/>
                        <a:latin typeface="Arial" panose="020B0604020202020204" pitchFamily="34" charset="0"/>
                      </a:endParaRPr>
                    </a:p>
                  </a:txBody>
                  <a:tcPr marL="10726" marR="10726" marT="10726" marB="0" anchor="ctr">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Model</a:t>
                      </a:r>
                      <a:endParaRPr lang="en-GB" sz="2000" b="0" i="0" u="none" strike="noStrike">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dirty="0">
                          <a:solidFill>
                            <a:srgbClr val="FFFFFF"/>
                          </a:solidFill>
                          <a:effectLst/>
                          <a:latin typeface="Calibri" panose="020F0502020204030204" pitchFamily="34" charset="0"/>
                        </a:rPr>
                        <a:t>Feature Selection</a:t>
                      </a:r>
                      <a:endParaRPr lang="en-GB" sz="2000" b="0" i="0" u="none" strike="noStrike" dirty="0">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Log Transformation</a:t>
                      </a:r>
                      <a:endParaRPr lang="en-GB" sz="2000" b="0" i="0" u="none" strike="noStrike">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MAE</a:t>
                      </a:r>
                      <a:endParaRPr lang="en-GB" sz="2000" b="0" i="0" u="none" strike="noStrike">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MAPE</a:t>
                      </a:r>
                      <a:endParaRPr lang="en-GB" sz="2000" b="0" i="0" u="none" strike="noStrike">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MSE</a:t>
                      </a:r>
                      <a:endParaRPr lang="en-GB" sz="2000" b="0" i="0" u="none" strike="noStrike">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R2</a:t>
                      </a:r>
                      <a:endParaRPr lang="en-GB" sz="2000" b="0" i="0" u="none" strike="noStrike">
                        <a:effectLst/>
                        <a:latin typeface="Arial" panose="020B0604020202020204" pitchFamily="34" charset="0"/>
                      </a:endParaRPr>
                    </a:p>
                  </a:txBody>
                  <a:tcPr marL="10726" marR="10726" marT="10726"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GB" sz="1400" b="1" i="0" u="none" strike="noStrike">
                          <a:solidFill>
                            <a:srgbClr val="FFFFFF"/>
                          </a:solidFill>
                          <a:effectLst/>
                          <a:latin typeface="Calibri" panose="020F0502020204030204" pitchFamily="34" charset="0"/>
                        </a:rPr>
                        <a:t>Interpretability</a:t>
                      </a:r>
                      <a:endParaRPr lang="en-GB" sz="2000" b="0" i="0" u="none" strike="noStrike">
                        <a:effectLst/>
                        <a:latin typeface="Arial" panose="020B0604020202020204" pitchFamily="34" charset="0"/>
                      </a:endParaRPr>
                    </a:p>
                  </a:txBody>
                  <a:tcPr marL="10726" marR="10726" marT="10726" marB="0" anchor="ctr">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137295142"/>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dirty="0">
                          <a:solidFill>
                            <a:srgbClr val="000000"/>
                          </a:solidFill>
                          <a:effectLst/>
                          <a:latin typeface="Calibri" panose="020F0502020204030204" pitchFamily="34" charset="0"/>
                        </a:rPr>
                        <a:t>Baseline - Mean Prediction</a:t>
                      </a:r>
                      <a:endParaRPr lang="en-GB" sz="2000" b="0" i="0" u="none" strike="noStrike" dirty="0">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135.69</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49.12</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125969.094</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-0.025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63869121"/>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Decision Tree</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90.01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30.92</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149273.74</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-0.21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17750106"/>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3</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dirty="0">
                          <a:solidFill>
                            <a:srgbClr val="000000"/>
                          </a:solidFill>
                          <a:effectLst/>
                          <a:latin typeface="Calibri" panose="020F0502020204030204" pitchFamily="34" charset="0"/>
                        </a:rPr>
                        <a:t>Random Forest</a:t>
                      </a:r>
                      <a:endParaRPr lang="en-GB" sz="2000" b="0" i="0" u="none" strike="noStrike" dirty="0">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112.81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46.14</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106529.44</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0.13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22328409"/>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XGBoost 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79.66</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27.075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84893.21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601920723"/>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5</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XGBoost 2</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71.57</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21.83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84633.68</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0.31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087014598"/>
                  </a:ext>
                </a:extLst>
              </a:tr>
              <a:tr h="257863">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6</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XGBoost 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 </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72.3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26.16</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54884.7</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0.55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tc>
                  <a:txBody>
                    <a:bodyPr/>
                    <a:lstStyle/>
                    <a:p>
                      <a:pPr algn="ctr" fontAlgn="b">
                        <a:spcBef>
                          <a:spcPts val="0"/>
                        </a:spcBef>
                        <a:spcAft>
                          <a:spcPts val="0"/>
                        </a:spcAft>
                      </a:pPr>
                      <a:r>
                        <a:rPr lang="en-GB" sz="1400" b="0" i="0" u="none" strike="noStrike">
                          <a:solidFill>
                            <a:srgbClr val="0061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C6EFCE"/>
                    </a:solidFill>
                  </a:tcPr>
                </a:tc>
                <a:extLst>
                  <a:ext uri="{0D108BD9-81ED-4DB2-BD59-A6C34878D82A}">
                    <a16:rowId xmlns:a16="http://schemas.microsoft.com/office/drawing/2014/main" val="1447936542"/>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Linear Regression 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dirty="0">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75.55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25.71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43048.83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0.39</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329905838"/>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8</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Linear Regression 2</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95.59</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39.3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46148.32</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0.35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728532963"/>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9</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Linear Regression 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78.37</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26.5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45218.38</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0.36</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636639946"/>
                  </a:ext>
                </a:extLst>
              </a:tr>
              <a:tr h="257863">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10</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Ridge Regression</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 </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75.55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25.71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43056.1</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0.39</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tc>
                  <a:txBody>
                    <a:bodyPr/>
                    <a:lstStyle/>
                    <a:p>
                      <a:pPr algn="ctr" fontAlgn="b">
                        <a:spcBef>
                          <a:spcPts val="0"/>
                        </a:spcBef>
                        <a:spcAft>
                          <a:spcPts val="0"/>
                        </a:spcAft>
                      </a:pPr>
                      <a:r>
                        <a:rPr lang="en-GB" sz="1400" b="0" i="0" u="none" strike="noStrike">
                          <a:solidFill>
                            <a:srgbClr val="9C57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FFEB9C"/>
                    </a:solidFill>
                  </a:tcPr>
                </a:tc>
                <a:extLst>
                  <a:ext uri="{0D108BD9-81ED-4DB2-BD59-A6C34878D82A}">
                    <a16:rowId xmlns:a16="http://schemas.microsoft.com/office/drawing/2014/main" val="65430368"/>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11</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Lasso Regression</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76.092</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25.9</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43352.5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0.39</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34124521"/>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12</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Multilayer Perceptron</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77.43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24.5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88837.93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0.27</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75037500"/>
                  </a:ext>
                </a:extLst>
              </a:tr>
              <a:tr h="257863">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13</a:t>
                      </a:r>
                      <a:endParaRPr lang="en-GB" sz="2000" b="0" i="0" u="none" strike="noStrike">
                        <a:effectLst/>
                        <a:latin typeface="Arial" panose="020B0604020202020204" pitchFamily="34" charset="0"/>
                      </a:endParaRPr>
                    </a:p>
                  </a:txBody>
                  <a:tcPr marL="10726" marR="10726" marT="107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Autoencoder</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x</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83.03</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27.56</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92627.68</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r>
                        <a:rPr lang="en-GB" sz="1400" b="0" i="0" u="none" strike="noStrike">
                          <a:solidFill>
                            <a:srgbClr val="000000"/>
                          </a:solidFill>
                          <a:effectLst/>
                          <a:latin typeface="Calibri" panose="020F0502020204030204" pitchFamily="34" charset="0"/>
                        </a:rPr>
                        <a:t>0.245</a:t>
                      </a:r>
                      <a:endParaRPr lang="en-GB" sz="2000" b="0" i="0" u="none" strike="noStrike">
                        <a:effectLst/>
                        <a:latin typeface="Arial" panose="020B0604020202020204" pitchFamily="34" charset="0"/>
                      </a:endParaRPr>
                    </a:p>
                  </a:txBody>
                  <a:tcPr marL="10726" marR="10726" marT="10726"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spcBef>
                          <a:spcPts val="0"/>
                        </a:spcBef>
                        <a:spcAft>
                          <a:spcPts val="0"/>
                        </a:spcAft>
                      </a:pPr>
                      <a:endParaRPr lang="en-GB" sz="2000" b="0" i="0" u="none" strike="noStrike" dirty="0">
                        <a:effectLst/>
                        <a:latin typeface="Arial" panose="020B0604020202020204" pitchFamily="34" charset="0"/>
                      </a:endParaRPr>
                    </a:p>
                  </a:txBody>
                  <a:tcPr marL="10726" marR="10726" marT="10726"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31773720"/>
                  </a:ext>
                </a:extLst>
              </a:tr>
            </a:tbl>
          </a:graphicData>
        </a:graphic>
      </p:graphicFrame>
      <p:sp>
        <p:nvSpPr>
          <p:cNvPr id="3" name="Slide Number Placeholder 2">
            <a:extLst>
              <a:ext uri="{FF2B5EF4-FFF2-40B4-BE49-F238E27FC236}">
                <a16:creationId xmlns:a16="http://schemas.microsoft.com/office/drawing/2014/main" id="{9BB37432-7D80-DB42-3A98-5B3A938F9E34}"/>
              </a:ext>
            </a:extLst>
          </p:cNvPr>
          <p:cNvSpPr>
            <a:spLocks noGrp="1"/>
          </p:cNvSpPr>
          <p:nvPr>
            <p:ph type="sldNum" sz="quarter" idx="12"/>
          </p:nvPr>
        </p:nvSpPr>
        <p:spPr/>
        <p:txBody>
          <a:bodyPr/>
          <a:lstStyle/>
          <a:p>
            <a:fld id="{0211A9CF-B536-E449-967B-036AC2A50DE5}" type="slidenum">
              <a:rPr lang="en-US" smtClean="0"/>
              <a:t>4</a:t>
            </a:fld>
            <a:endParaRPr lang="en-US"/>
          </a:p>
        </p:txBody>
      </p:sp>
      <p:pic>
        <p:nvPicPr>
          <p:cNvPr id="5" name="Picture 4" descr="A red and black logo&#10;&#10;Description automatically generated">
            <a:extLst>
              <a:ext uri="{FF2B5EF4-FFF2-40B4-BE49-F238E27FC236}">
                <a16:creationId xmlns:a16="http://schemas.microsoft.com/office/drawing/2014/main" id="{2DFACFBF-76F4-BAAD-73C1-81F311AF70E4}"/>
              </a:ext>
            </a:extLst>
          </p:cNvPr>
          <p:cNvPicPr>
            <a:picLocks noChangeAspect="1"/>
          </p:cNvPicPr>
          <p:nvPr/>
        </p:nvPicPr>
        <p:blipFill>
          <a:blip r:embed="rId2"/>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363495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8652" y="2136090"/>
            <a:ext cx="2182321" cy="1789996"/>
            <a:chOff x="0" y="0"/>
            <a:chExt cx="1176543" cy="965032"/>
          </a:xfrm>
        </p:grpSpPr>
        <p:sp>
          <p:nvSpPr>
            <p:cNvPr id="3" name="Freeform 3"/>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36C5FF"/>
            </a:solidFill>
          </p:spPr>
        </p:sp>
        <p:sp>
          <p:nvSpPr>
            <p:cNvPr id="4" name="TextBox 4"/>
            <p:cNvSpPr txBox="1"/>
            <p:nvPr/>
          </p:nvSpPr>
          <p:spPr>
            <a:xfrm>
              <a:off x="165812" y="53598"/>
              <a:ext cx="812800" cy="850900"/>
            </a:xfrm>
            <a:prstGeom prst="rect">
              <a:avLst/>
            </a:prstGeom>
          </p:spPr>
          <p:txBody>
            <a:bodyPr lIns="33867" tIns="33867" rIns="33867" bIns="33867" rtlCol="0" anchor="ctr"/>
            <a:lstStyle/>
            <a:p>
              <a:pPr algn="ctr">
                <a:lnSpc>
                  <a:spcPts val="2053"/>
                </a:lnSpc>
              </a:pPr>
              <a:r>
                <a:rPr lang="en-US" sz="1467" dirty="0">
                  <a:solidFill>
                    <a:srgbClr val="FFFFFF"/>
                  </a:solidFill>
                  <a:latin typeface="Noto Sans Bold"/>
                </a:rPr>
                <a:t>Addressed the multicollinearity issue while requiring </a:t>
              </a:r>
              <a:r>
                <a:rPr lang="en-US" sz="1467" b="1" dirty="0">
                  <a:solidFill>
                    <a:srgbClr val="FFFFFF"/>
                  </a:solidFill>
                  <a:latin typeface="Noto Sans Bold"/>
                </a:rPr>
                <a:t>low level of data pre-processing</a:t>
              </a:r>
              <a:endParaRPr lang="en-US" sz="1467" b="1" dirty="0">
                <a:solidFill>
                  <a:srgbClr val="FFFFFF"/>
                </a:solidFill>
                <a:latin typeface="Noto Sans"/>
              </a:endParaRPr>
            </a:p>
          </p:txBody>
        </p:sp>
      </p:grpSp>
      <p:grpSp>
        <p:nvGrpSpPr>
          <p:cNvPr id="5" name="Group 5"/>
          <p:cNvGrpSpPr/>
          <p:nvPr/>
        </p:nvGrpSpPr>
        <p:grpSpPr>
          <a:xfrm>
            <a:off x="5701632" y="2136090"/>
            <a:ext cx="2182321" cy="1789996"/>
            <a:chOff x="0" y="0"/>
            <a:chExt cx="1176543" cy="965032"/>
          </a:xfrm>
        </p:grpSpPr>
        <p:sp>
          <p:nvSpPr>
            <p:cNvPr id="6" name="Freeform 6"/>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00C282"/>
            </a:solidFill>
          </p:spPr>
        </p:sp>
        <p:sp>
          <p:nvSpPr>
            <p:cNvPr id="7" name="TextBox 7"/>
            <p:cNvSpPr txBox="1"/>
            <p:nvPr/>
          </p:nvSpPr>
          <p:spPr>
            <a:xfrm>
              <a:off x="94050" y="29937"/>
              <a:ext cx="812800" cy="850900"/>
            </a:xfrm>
            <a:prstGeom prst="rect">
              <a:avLst/>
            </a:prstGeom>
          </p:spPr>
          <p:txBody>
            <a:bodyPr lIns="33867" tIns="33867" rIns="33867" bIns="33867" rtlCol="0" anchor="ctr"/>
            <a:lstStyle/>
            <a:p>
              <a:pPr algn="ctr">
                <a:lnSpc>
                  <a:spcPts val="2053"/>
                </a:lnSpc>
              </a:pPr>
              <a:r>
                <a:rPr lang="en-US" sz="1467" b="1" dirty="0">
                  <a:solidFill>
                    <a:srgbClr val="FFFFFF"/>
                  </a:solidFill>
                  <a:latin typeface="Noto Sans Bold"/>
                </a:rPr>
                <a:t>Moderate Interpretability </a:t>
              </a:r>
              <a:r>
                <a:rPr lang="en-US" sz="1467" dirty="0">
                  <a:solidFill>
                    <a:srgbClr val="FFFFFF"/>
                  </a:solidFill>
                  <a:latin typeface="Noto Sans Bold"/>
                </a:rPr>
                <a:t>with feature importance</a:t>
              </a:r>
              <a:endParaRPr lang="en-US" sz="1467" dirty="0">
                <a:solidFill>
                  <a:srgbClr val="FFFFFF"/>
                </a:solidFill>
                <a:latin typeface="Noto Sans"/>
              </a:endParaRPr>
            </a:p>
          </p:txBody>
        </p:sp>
      </p:grpSp>
      <p:grpSp>
        <p:nvGrpSpPr>
          <p:cNvPr id="8" name="Group 8"/>
          <p:cNvGrpSpPr/>
          <p:nvPr/>
        </p:nvGrpSpPr>
        <p:grpSpPr>
          <a:xfrm>
            <a:off x="9652186" y="2123113"/>
            <a:ext cx="2182321" cy="1802974"/>
            <a:chOff x="0" y="-6996"/>
            <a:chExt cx="1176543" cy="972028"/>
          </a:xfrm>
        </p:grpSpPr>
        <p:sp>
          <p:nvSpPr>
            <p:cNvPr id="9" name="Freeform 9"/>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1885F1"/>
            </a:solidFill>
          </p:spPr>
        </p:sp>
        <p:sp>
          <p:nvSpPr>
            <p:cNvPr id="10" name="TextBox 10"/>
            <p:cNvSpPr txBox="1"/>
            <p:nvPr/>
          </p:nvSpPr>
          <p:spPr>
            <a:xfrm>
              <a:off x="150889" y="-6996"/>
              <a:ext cx="812800" cy="850900"/>
            </a:xfrm>
            <a:prstGeom prst="rect">
              <a:avLst/>
            </a:prstGeom>
          </p:spPr>
          <p:txBody>
            <a:bodyPr lIns="33867" tIns="33867" rIns="33867" bIns="33867" rtlCol="0" anchor="ctr"/>
            <a:lstStyle/>
            <a:p>
              <a:pPr algn="ctr">
                <a:lnSpc>
                  <a:spcPts val="2053"/>
                </a:lnSpc>
              </a:pPr>
              <a:r>
                <a:rPr lang="en-US" sz="1467" b="1" dirty="0">
                  <a:solidFill>
                    <a:srgbClr val="FFFFFF"/>
                  </a:solidFill>
                  <a:latin typeface="Noto Sans Bold"/>
                </a:rPr>
                <a:t>Strong performance</a:t>
              </a:r>
              <a:endParaRPr lang="en-US" sz="1467" b="1" dirty="0">
                <a:solidFill>
                  <a:srgbClr val="FFFFFF"/>
                </a:solidFill>
                <a:latin typeface="Noto Sans"/>
              </a:endParaRPr>
            </a:p>
          </p:txBody>
        </p:sp>
      </p:grpSp>
      <p:grpSp>
        <p:nvGrpSpPr>
          <p:cNvPr id="11" name="Group 11"/>
          <p:cNvGrpSpPr/>
          <p:nvPr/>
        </p:nvGrpSpPr>
        <p:grpSpPr>
          <a:xfrm>
            <a:off x="355069" y="2136090"/>
            <a:ext cx="1393583" cy="1789998"/>
            <a:chOff x="0" y="0"/>
            <a:chExt cx="751315" cy="965033"/>
          </a:xfrm>
        </p:grpSpPr>
        <p:sp>
          <p:nvSpPr>
            <p:cNvPr id="12" name="Freeform 12"/>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13" name="TextBox 13"/>
            <p:cNvSpPr txBox="1"/>
            <p:nvPr/>
          </p:nvSpPr>
          <p:spPr>
            <a:xfrm>
              <a:off x="0" y="-57150"/>
              <a:ext cx="812800" cy="869950"/>
            </a:xfrm>
            <a:prstGeom prst="rect">
              <a:avLst/>
            </a:prstGeom>
          </p:spPr>
          <p:txBody>
            <a:bodyPr lIns="33867" tIns="33867" rIns="33867" bIns="33867" rtlCol="0" anchor="ctr"/>
            <a:lstStyle/>
            <a:p>
              <a:pPr algn="ctr">
                <a:lnSpc>
                  <a:spcPts val="2147"/>
                </a:lnSpc>
              </a:pPr>
              <a:endParaRPr sz="1200"/>
            </a:p>
          </p:txBody>
        </p:sp>
      </p:grpSp>
      <p:grpSp>
        <p:nvGrpSpPr>
          <p:cNvPr id="14" name="Group 14"/>
          <p:cNvGrpSpPr/>
          <p:nvPr/>
        </p:nvGrpSpPr>
        <p:grpSpPr>
          <a:xfrm>
            <a:off x="4308049" y="2136090"/>
            <a:ext cx="1393583" cy="1789998"/>
            <a:chOff x="0" y="0"/>
            <a:chExt cx="751315" cy="965033"/>
          </a:xfrm>
        </p:grpSpPr>
        <p:sp>
          <p:nvSpPr>
            <p:cNvPr id="15" name="Freeform 15"/>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16" name="TextBox 16"/>
            <p:cNvSpPr txBox="1"/>
            <p:nvPr/>
          </p:nvSpPr>
          <p:spPr>
            <a:xfrm>
              <a:off x="0" y="-57150"/>
              <a:ext cx="812800" cy="869950"/>
            </a:xfrm>
            <a:prstGeom prst="rect">
              <a:avLst/>
            </a:prstGeom>
          </p:spPr>
          <p:txBody>
            <a:bodyPr lIns="33867" tIns="33867" rIns="33867" bIns="33867" rtlCol="0" anchor="ctr"/>
            <a:lstStyle/>
            <a:p>
              <a:pPr algn="ctr">
                <a:lnSpc>
                  <a:spcPts val="2147"/>
                </a:lnSpc>
              </a:pPr>
              <a:endParaRPr sz="1200"/>
            </a:p>
          </p:txBody>
        </p:sp>
      </p:grpSp>
      <p:grpSp>
        <p:nvGrpSpPr>
          <p:cNvPr id="17" name="Group 17"/>
          <p:cNvGrpSpPr/>
          <p:nvPr/>
        </p:nvGrpSpPr>
        <p:grpSpPr>
          <a:xfrm>
            <a:off x="8258603" y="2136090"/>
            <a:ext cx="1393583" cy="1789998"/>
            <a:chOff x="0" y="0"/>
            <a:chExt cx="751315" cy="965033"/>
          </a:xfrm>
        </p:grpSpPr>
        <p:sp>
          <p:nvSpPr>
            <p:cNvPr id="18" name="Freeform 18"/>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19" name="TextBox 19"/>
            <p:cNvSpPr txBox="1"/>
            <p:nvPr/>
          </p:nvSpPr>
          <p:spPr>
            <a:xfrm>
              <a:off x="0" y="-57150"/>
              <a:ext cx="812800" cy="869950"/>
            </a:xfrm>
            <a:prstGeom prst="rect">
              <a:avLst/>
            </a:prstGeom>
          </p:spPr>
          <p:txBody>
            <a:bodyPr lIns="33867" tIns="33867" rIns="33867" bIns="33867" rtlCol="0" anchor="ctr"/>
            <a:lstStyle/>
            <a:p>
              <a:pPr algn="ctr">
                <a:lnSpc>
                  <a:spcPts val="2147"/>
                </a:lnSpc>
              </a:pPr>
              <a:endParaRPr sz="1200"/>
            </a:p>
          </p:txBody>
        </p:sp>
      </p:grpSp>
      <p:grpSp>
        <p:nvGrpSpPr>
          <p:cNvPr id="20" name="Group 20"/>
          <p:cNvGrpSpPr/>
          <p:nvPr/>
        </p:nvGrpSpPr>
        <p:grpSpPr>
          <a:xfrm>
            <a:off x="3187429" y="3794823"/>
            <a:ext cx="724213" cy="633687"/>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C5FF"/>
            </a:solidFill>
          </p:spPr>
        </p:sp>
        <p:sp>
          <p:nvSpPr>
            <p:cNvPr id="22" name="TextBox 22"/>
            <p:cNvSpPr txBox="1"/>
            <p:nvPr/>
          </p:nvSpPr>
          <p:spPr>
            <a:xfrm>
              <a:off x="127000" y="-6350"/>
              <a:ext cx="558800" cy="387350"/>
            </a:xfrm>
            <a:prstGeom prst="rect">
              <a:avLst/>
            </a:prstGeom>
          </p:spPr>
          <p:txBody>
            <a:bodyPr lIns="33867" tIns="33867" rIns="33867" bIns="33867" rtlCol="0" anchor="ctr"/>
            <a:lstStyle/>
            <a:p>
              <a:pPr algn="ctr">
                <a:lnSpc>
                  <a:spcPts val="2147"/>
                </a:lnSpc>
              </a:pPr>
              <a:endParaRPr sz="1200"/>
            </a:p>
          </p:txBody>
        </p:sp>
      </p:grpSp>
      <p:grpSp>
        <p:nvGrpSpPr>
          <p:cNvPr id="23" name="Group 23"/>
          <p:cNvGrpSpPr/>
          <p:nvPr/>
        </p:nvGrpSpPr>
        <p:grpSpPr>
          <a:xfrm>
            <a:off x="7140466" y="3787213"/>
            <a:ext cx="724213" cy="633687"/>
            <a:chOff x="0" y="0"/>
            <a:chExt cx="812800" cy="711200"/>
          </a:xfrm>
        </p:grpSpPr>
        <p:sp>
          <p:nvSpPr>
            <p:cNvPr id="24" name="Freeform 2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C282"/>
            </a:solidFill>
          </p:spPr>
        </p:sp>
        <p:sp>
          <p:nvSpPr>
            <p:cNvPr id="25" name="TextBox 25"/>
            <p:cNvSpPr txBox="1"/>
            <p:nvPr/>
          </p:nvSpPr>
          <p:spPr>
            <a:xfrm>
              <a:off x="127000" y="-6350"/>
              <a:ext cx="558800" cy="387350"/>
            </a:xfrm>
            <a:prstGeom prst="rect">
              <a:avLst/>
            </a:prstGeom>
          </p:spPr>
          <p:txBody>
            <a:bodyPr lIns="33867" tIns="33867" rIns="33867" bIns="33867" rtlCol="0" anchor="ctr"/>
            <a:lstStyle/>
            <a:p>
              <a:pPr algn="ctr">
                <a:lnSpc>
                  <a:spcPts val="2147"/>
                </a:lnSpc>
              </a:pPr>
              <a:endParaRPr sz="1200"/>
            </a:p>
          </p:txBody>
        </p:sp>
      </p:grpSp>
      <p:grpSp>
        <p:nvGrpSpPr>
          <p:cNvPr id="26" name="Group 26"/>
          <p:cNvGrpSpPr/>
          <p:nvPr/>
        </p:nvGrpSpPr>
        <p:grpSpPr>
          <a:xfrm>
            <a:off x="11105101" y="3817454"/>
            <a:ext cx="724213" cy="633687"/>
            <a:chOff x="0" y="0"/>
            <a:chExt cx="812800" cy="711200"/>
          </a:xfrm>
        </p:grpSpPr>
        <p:sp>
          <p:nvSpPr>
            <p:cNvPr id="27" name="Freeform 2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885F1"/>
            </a:solidFill>
          </p:spPr>
        </p:sp>
        <p:sp>
          <p:nvSpPr>
            <p:cNvPr id="28" name="TextBox 28"/>
            <p:cNvSpPr txBox="1"/>
            <p:nvPr/>
          </p:nvSpPr>
          <p:spPr>
            <a:xfrm>
              <a:off x="127000" y="-6350"/>
              <a:ext cx="558800" cy="387350"/>
            </a:xfrm>
            <a:prstGeom prst="rect">
              <a:avLst/>
            </a:prstGeom>
          </p:spPr>
          <p:txBody>
            <a:bodyPr lIns="33867" tIns="33867" rIns="33867" bIns="33867" rtlCol="0" anchor="ctr"/>
            <a:lstStyle/>
            <a:p>
              <a:pPr algn="ctr">
                <a:lnSpc>
                  <a:spcPts val="2147"/>
                </a:lnSpc>
              </a:pPr>
              <a:endParaRPr sz="1200"/>
            </a:p>
          </p:txBody>
        </p:sp>
      </p:grpSp>
      <p:sp>
        <p:nvSpPr>
          <p:cNvPr id="29" name="AutoShape 29"/>
          <p:cNvSpPr/>
          <p:nvPr/>
        </p:nvSpPr>
        <p:spPr>
          <a:xfrm>
            <a:off x="355069" y="4562505"/>
            <a:ext cx="11479437" cy="0"/>
          </a:xfrm>
          <a:prstGeom prst="line">
            <a:avLst/>
          </a:prstGeom>
          <a:ln w="9525" cap="flat">
            <a:solidFill>
              <a:srgbClr val="000000"/>
            </a:solidFill>
            <a:prstDash val="solid"/>
            <a:headEnd type="none" w="sm" len="sm"/>
            <a:tailEnd type="none" w="sm" len="sm"/>
          </a:ln>
        </p:spPr>
      </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64022" y="2689650"/>
            <a:ext cx="681637" cy="682878"/>
          </a:xfrm>
          <a:prstGeom prst="rect">
            <a:avLst/>
          </a:prstGeom>
        </p:spPr>
      </p:pic>
      <p:grpSp>
        <p:nvGrpSpPr>
          <p:cNvPr id="45" name="Group 45"/>
          <p:cNvGrpSpPr/>
          <p:nvPr/>
        </p:nvGrpSpPr>
        <p:grpSpPr>
          <a:xfrm>
            <a:off x="3396761" y="4377700"/>
            <a:ext cx="344211" cy="344211"/>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C5FF"/>
            </a:solidFill>
          </p:spPr>
        </p:sp>
        <p:sp>
          <p:nvSpPr>
            <p:cNvPr id="47" name="TextBox 47"/>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sz="1200"/>
            </a:p>
          </p:txBody>
        </p:sp>
      </p:grpSp>
      <p:grpSp>
        <p:nvGrpSpPr>
          <p:cNvPr id="48" name="Group 48"/>
          <p:cNvGrpSpPr/>
          <p:nvPr/>
        </p:nvGrpSpPr>
        <p:grpSpPr>
          <a:xfrm>
            <a:off x="7349741" y="4377700"/>
            <a:ext cx="344211" cy="344211"/>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82"/>
            </a:solidFill>
          </p:spPr>
        </p:sp>
        <p:sp>
          <p:nvSpPr>
            <p:cNvPr id="50" name="TextBox 50"/>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sz="1200"/>
            </a:p>
          </p:txBody>
        </p:sp>
      </p:grpSp>
      <p:grpSp>
        <p:nvGrpSpPr>
          <p:cNvPr id="51" name="Group 51"/>
          <p:cNvGrpSpPr/>
          <p:nvPr/>
        </p:nvGrpSpPr>
        <p:grpSpPr>
          <a:xfrm>
            <a:off x="11300294" y="4377700"/>
            <a:ext cx="344211" cy="344211"/>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885F1"/>
            </a:solidFill>
          </p:spPr>
        </p:sp>
        <p:sp>
          <p:nvSpPr>
            <p:cNvPr id="53" name="TextBox 53"/>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sz="1200"/>
            </a:p>
          </p:txBody>
        </p:sp>
      </p:grpSp>
      <p:sp>
        <p:nvSpPr>
          <p:cNvPr id="55" name="TextBox 55"/>
          <p:cNvSpPr txBox="1"/>
          <p:nvPr/>
        </p:nvSpPr>
        <p:spPr>
          <a:xfrm>
            <a:off x="2113077" y="880610"/>
            <a:ext cx="7965847" cy="500137"/>
          </a:xfrm>
          <a:prstGeom prst="rect">
            <a:avLst/>
          </a:prstGeom>
        </p:spPr>
        <p:txBody>
          <a:bodyPr lIns="0" tIns="0" rIns="0" bIns="0" rtlCol="0" anchor="t">
            <a:spAutoFit/>
          </a:bodyPr>
          <a:lstStyle/>
          <a:p>
            <a:pPr algn="ctr">
              <a:lnSpc>
                <a:spcPts val="3867"/>
              </a:lnSpc>
              <a:spcBef>
                <a:spcPct val="0"/>
              </a:spcBef>
            </a:pPr>
            <a:r>
              <a:rPr lang="en-US" sz="3334" b="1" dirty="0" err="1">
                <a:solidFill>
                  <a:schemeClr val="accent1">
                    <a:lumMod val="50000"/>
                  </a:schemeClr>
                </a:solidFill>
              </a:rPr>
              <a:t>XGBoost</a:t>
            </a:r>
            <a:r>
              <a:rPr lang="en-US" sz="3334" b="1" dirty="0">
                <a:solidFill>
                  <a:schemeClr val="accent1">
                    <a:lumMod val="50000"/>
                  </a:schemeClr>
                </a:solidFill>
              </a:rPr>
              <a:t> 3 with Feature Selection </a:t>
            </a:r>
            <a:r>
              <a:rPr lang="en-US" sz="3334" dirty="0">
                <a:solidFill>
                  <a:schemeClr val="accent1">
                    <a:lumMod val="50000"/>
                  </a:schemeClr>
                </a:solidFill>
              </a:rPr>
              <a:t>is chosen</a:t>
            </a:r>
          </a:p>
        </p:txBody>
      </p:sp>
      <p:pic>
        <p:nvPicPr>
          <p:cNvPr id="56" name="Picture 20">
            <a:extLst>
              <a:ext uri="{FF2B5EF4-FFF2-40B4-BE49-F238E27FC236}">
                <a16:creationId xmlns:a16="http://schemas.microsoft.com/office/drawing/2014/main" id="{B837C7BC-1B6B-1668-54A7-1B9350E216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3560" y="2643322"/>
            <a:ext cx="868719" cy="775529"/>
          </a:xfrm>
          <a:prstGeom prst="rect">
            <a:avLst/>
          </a:prstGeom>
        </p:spPr>
      </p:pic>
      <p:pic>
        <p:nvPicPr>
          <p:cNvPr id="57" name="Picture 14">
            <a:extLst>
              <a:ext uri="{FF2B5EF4-FFF2-40B4-BE49-F238E27FC236}">
                <a16:creationId xmlns:a16="http://schemas.microsoft.com/office/drawing/2014/main" id="{F4F67E0E-2260-0C85-68B7-9012671FCF9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592174" y="2615087"/>
            <a:ext cx="682241" cy="832001"/>
          </a:xfrm>
          <a:prstGeom prst="rect">
            <a:avLst/>
          </a:prstGeom>
        </p:spPr>
      </p:pic>
      <p:sp>
        <p:nvSpPr>
          <p:cNvPr id="31" name="Slide Number Placeholder 30">
            <a:extLst>
              <a:ext uri="{FF2B5EF4-FFF2-40B4-BE49-F238E27FC236}">
                <a16:creationId xmlns:a16="http://schemas.microsoft.com/office/drawing/2014/main" id="{EC2C0969-6470-BBBC-3B5C-712BDECEA6E1}"/>
              </a:ext>
            </a:extLst>
          </p:cNvPr>
          <p:cNvSpPr>
            <a:spLocks noGrp="1"/>
          </p:cNvSpPr>
          <p:nvPr>
            <p:ph type="sldNum" sz="quarter" idx="12"/>
          </p:nvPr>
        </p:nvSpPr>
        <p:spPr/>
        <p:txBody>
          <a:bodyPr/>
          <a:lstStyle/>
          <a:p>
            <a:fld id="{0211A9CF-B536-E449-967B-036AC2A50DE5}" type="slidenum">
              <a:rPr lang="en-US" smtClean="0"/>
              <a:t>5</a:t>
            </a:fld>
            <a:endParaRPr lang="en-US"/>
          </a:p>
        </p:txBody>
      </p:sp>
      <p:pic>
        <p:nvPicPr>
          <p:cNvPr id="32" name="Picture 31" descr="A red and black logo&#10;&#10;Description automatically generated">
            <a:extLst>
              <a:ext uri="{FF2B5EF4-FFF2-40B4-BE49-F238E27FC236}">
                <a16:creationId xmlns:a16="http://schemas.microsoft.com/office/drawing/2014/main" id="{EE91BDE1-A9AA-2C2F-A6C3-7032EC8CF1CB}"/>
              </a:ext>
            </a:extLst>
          </p:cNvPr>
          <p:cNvPicPr>
            <a:picLocks noChangeAspect="1"/>
          </p:cNvPicPr>
          <p:nvPr/>
        </p:nvPicPr>
        <p:blipFill>
          <a:blip r:embed="rId8"/>
          <a:stretch>
            <a:fillRect/>
          </a:stretch>
        </p:blipFill>
        <p:spPr>
          <a:xfrm>
            <a:off x="11522874" y="6167914"/>
            <a:ext cx="669126" cy="6691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blue bars with white text&#10;&#10;Description automatically generated">
            <a:extLst>
              <a:ext uri="{FF2B5EF4-FFF2-40B4-BE49-F238E27FC236}">
                <a16:creationId xmlns:a16="http://schemas.microsoft.com/office/drawing/2014/main" id="{0C768A21-009C-562B-D14D-9E9623FCF0B1}"/>
              </a:ext>
            </a:extLst>
          </p:cNvPr>
          <p:cNvPicPr>
            <a:picLocks noGrp="1" noChangeAspect="1"/>
          </p:cNvPicPr>
          <p:nvPr>
            <p:ph idx="1"/>
          </p:nvPr>
        </p:nvPicPr>
        <p:blipFill>
          <a:blip r:embed="rId2"/>
          <a:stretch>
            <a:fillRect/>
          </a:stretch>
        </p:blipFill>
        <p:spPr>
          <a:xfrm>
            <a:off x="1434019" y="1286933"/>
            <a:ext cx="9323962" cy="5571067"/>
          </a:xfrm>
          <a:prstGeom prst="rect">
            <a:avLst/>
          </a:prstGeom>
        </p:spPr>
      </p:pic>
      <p:sp>
        <p:nvSpPr>
          <p:cNvPr id="6" name="TextBox 5">
            <a:extLst>
              <a:ext uri="{FF2B5EF4-FFF2-40B4-BE49-F238E27FC236}">
                <a16:creationId xmlns:a16="http://schemas.microsoft.com/office/drawing/2014/main" id="{2E8C602C-6978-E74B-F3CA-EF68207DFA68}"/>
              </a:ext>
            </a:extLst>
          </p:cNvPr>
          <p:cNvSpPr txBox="1"/>
          <p:nvPr/>
        </p:nvSpPr>
        <p:spPr>
          <a:xfrm>
            <a:off x="1583105" y="347870"/>
            <a:ext cx="7888885" cy="461665"/>
          </a:xfrm>
          <a:prstGeom prst="rect">
            <a:avLst/>
          </a:prstGeom>
          <a:noFill/>
        </p:spPr>
        <p:txBody>
          <a:bodyPr wrap="square" rtlCol="0">
            <a:spAutoFit/>
          </a:bodyPr>
          <a:lstStyle/>
          <a:p>
            <a:pPr algn="ctr"/>
            <a:r>
              <a:rPr lang="en-US" sz="2400" b="1" dirty="0" err="1">
                <a:solidFill>
                  <a:schemeClr val="accent1">
                    <a:lumMod val="50000"/>
                  </a:schemeClr>
                </a:solidFill>
              </a:rPr>
              <a:t>XGBoost</a:t>
            </a:r>
            <a:r>
              <a:rPr lang="en-US" sz="2400" b="1" dirty="0">
                <a:solidFill>
                  <a:schemeClr val="accent1">
                    <a:lumMod val="50000"/>
                  </a:schemeClr>
                </a:solidFill>
              </a:rPr>
              <a:t> with Feature Selection – Feature Importance</a:t>
            </a:r>
          </a:p>
        </p:txBody>
      </p:sp>
      <p:sp>
        <p:nvSpPr>
          <p:cNvPr id="2" name="Slide Number Placeholder 1">
            <a:extLst>
              <a:ext uri="{FF2B5EF4-FFF2-40B4-BE49-F238E27FC236}">
                <a16:creationId xmlns:a16="http://schemas.microsoft.com/office/drawing/2014/main" id="{CA98E96F-815B-D125-997B-12F2EE06D676}"/>
              </a:ext>
            </a:extLst>
          </p:cNvPr>
          <p:cNvSpPr>
            <a:spLocks noGrp="1"/>
          </p:cNvSpPr>
          <p:nvPr>
            <p:ph type="sldNum" sz="quarter" idx="12"/>
          </p:nvPr>
        </p:nvSpPr>
        <p:spPr/>
        <p:txBody>
          <a:bodyPr/>
          <a:lstStyle/>
          <a:p>
            <a:fld id="{0211A9CF-B536-E449-967B-036AC2A50DE5}" type="slidenum">
              <a:rPr lang="en-US" smtClean="0"/>
              <a:t>6</a:t>
            </a:fld>
            <a:endParaRPr lang="en-US"/>
          </a:p>
        </p:txBody>
      </p:sp>
      <p:pic>
        <p:nvPicPr>
          <p:cNvPr id="3" name="Picture 2" descr="A red and black logo&#10;&#10;Description automatically generated">
            <a:extLst>
              <a:ext uri="{FF2B5EF4-FFF2-40B4-BE49-F238E27FC236}">
                <a16:creationId xmlns:a16="http://schemas.microsoft.com/office/drawing/2014/main" id="{DE460FB2-A5E3-3483-4104-A1CFC3E6F338}"/>
              </a:ext>
            </a:extLst>
          </p:cNvPr>
          <p:cNvPicPr>
            <a:picLocks noChangeAspect="1"/>
          </p:cNvPicPr>
          <p:nvPr/>
        </p:nvPicPr>
        <p:blipFill>
          <a:blip r:embed="rId3"/>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1027946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002">
            <a:extLst>
              <a:ext uri="{FF2B5EF4-FFF2-40B4-BE49-F238E27FC236}">
                <a16:creationId xmlns:a16="http://schemas.microsoft.com/office/drawing/2014/main" id="{8D5A7911-10D2-F549-AC19-1AABFC63C27C}"/>
              </a:ext>
            </a:extLst>
          </p:cNvPr>
          <p:cNvSpPr/>
          <p:nvPr/>
        </p:nvSpPr>
        <p:spPr>
          <a:xfrm>
            <a:off x="5443311" y="1606228"/>
            <a:ext cx="469275" cy="4617717"/>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35719" tIns="35719" rIns="35719" bIns="35719" numCol="1" anchor="ctr">
            <a:noAutofit/>
          </a:bodyPr>
          <a:lstStyle/>
          <a:p>
            <a:endParaRPr sz="2532"/>
          </a:p>
        </p:txBody>
      </p:sp>
      <p:sp>
        <p:nvSpPr>
          <p:cNvPr id="27" name="Shape 6977">
            <a:extLst>
              <a:ext uri="{FF2B5EF4-FFF2-40B4-BE49-F238E27FC236}">
                <a16:creationId xmlns:a16="http://schemas.microsoft.com/office/drawing/2014/main" id="{2B76CB42-6C8C-AA40-9AFD-0350E8DCD3F6}"/>
              </a:ext>
            </a:extLst>
          </p:cNvPr>
          <p:cNvSpPr/>
          <p:nvPr/>
        </p:nvSpPr>
        <p:spPr>
          <a:xfrm>
            <a:off x="1354435" y="2165974"/>
            <a:ext cx="1685612" cy="1685613"/>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4C4C4C"/>
                </a:solidFill>
              </a:defRPr>
            </a:pPr>
            <a:endParaRPr sz="2532">
              <a:latin typeface="Lato Light" panose="020F0502020204030203" pitchFamily="34" charset="0"/>
            </a:endParaRPr>
          </a:p>
        </p:txBody>
      </p:sp>
      <p:sp>
        <p:nvSpPr>
          <p:cNvPr id="25" name="Shape 6980">
            <a:extLst>
              <a:ext uri="{FF2B5EF4-FFF2-40B4-BE49-F238E27FC236}">
                <a16:creationId xmlns:a16="http://schemas.microsoft.com/office/drawing/2014/main" id="{5B24A113-ADBB-D247-BF30-6DDA6F943B83}"/>
              </a:ext>
            </a:extLst>
          </p:cNvPr>
          <p:cNvSpPr/>
          <p:nvPr/>
        </p:nvSpPr>
        <p:spPr>
          <a:xfrm>
            <a:off x="3103546" y="2165974"/>
            <a:ext cx="1685612" cy="1685613"/>
          </a:xfrm>
          <a:prstGeom prst="rect">
            <a:avLst/>
          </a:prstGeom>
          <a:solidFill>
            <a:srgbClr val="92D050"/>
          </a:solidFill>
          <a:ln w="12700" cap="flat">
            <a:noFill/>
            <a:miter lim="400000"/>
          </a:ln>
          <a:effectLst/>
        </p:spPr>
        <p:txBody>
          <a:bodyPr wrap="square" lIns="0" tIns="0" rIns="0" bIns="0" numCol="1" anchor="ctr">
            <a:noAutofit/>
          </a:bodyPr>
          <a:lstStyle/>
          <a:p>
            <a:pPr>
              <a:defRPr>
                <a:solidFill>
                  <a:srgbClr val="4C4C4C"/>
                </a:solidFill>
              </a:defRPr>
            </a:pPr>
            <a:endParaRPr sz="2532">
              <a:latin typeface="Lato Light" panose="020F0502020204030203" pitchFamily="34" charset="0"/>
            </a:endParaRPr>
          </a:p>
        </p:txBody>
      </p:sp>
      <p:sp>
        <p:nvSpPr>
          <p:cNvPr id="23" name="Shape 6983">
            <a:extLst>
              <a:ext uri="{FF2B5EF4-FFF2-40B4-BE49-F238E27FC236}">
                <a16:creationId xmlns:a16="http://schemas.microsoft.com/office/drawing/2014/main" id="{36A19E98-BA29-984E-85F9-CD9BA174E61A}"/>
              </a:ext>
            </a:extLst>
          </p:cNvPr>
          <p:cNvSpPr/>
          <p:nvPr/>
        </p:nvSpPr>
        <p:spPr>
          <a:xfrm>
            <a:off x="1354435" y="3915087"/>
            <a:ext cx="1685612" cy="1685613"/>
          </a:xfrm>
          <a:prstGeom prst="rect">
            <a:avLst/>
          </a:prstGeom>
          <a:solidFill>
            <a:schemeClr val="accent5">
              <a:lumMod val="60000"/>
              <a:lumOff val="40000"/>
            </a:schemeClr>
          </a:solidFill>
          <a:ln w="12700" cap="flat">
            <a:noFill/>
            <a:miter lim="400000"/>
          </a:ln>
          <a:effectLst/>
        </p:spPr>
        <p:txBody>
          <a:bodyPr wrap="square" lIns="0" tIns="0" rIns="0" bIns="0" numCol="1" anchor="ctr">
            <a:noAutofit/>
          </a:bodyPr>
          <a:lstStyle/>
          <a:p>
            <a:pPr>
              <a:defRPr>
                <a:solidFill>
                  <a:srgbClr val="4C4C4C"/>
                </a:solidFill>
              </a:defRPr>
            </a:pPr>
            <a:endParaRPr sz="2532">
              <a:latin typeface="Lato Light" panose="020F0502020204030203" pitchFamily="34" charset="0"/>
            </a:endParaRPr>
          </a:p>
        </p:txBody>
      </p:sp>
      <p:sp>
        <p:nvSpPr>
          <p:cNvPr id="21" name="Shape 6986">
            <a:extLst>
              <a:ext uri="{FF2B5EF4-FFF2-40B4-BE49-F238E27FC236}">
                <a16:creationId xmlns:a16="http://schemas.microsoft.com/office/drawing/2014/main" id="{E5CB189B-6D04-1B45-9B1F-5B7516B75F2C}"/>
              </a:ext>
            </a:extLst>
          </p:cNvPr>
          <p:cNvSpPr/>
          <p:nvPr/>
        </p:nvSpPr>
        <p:spPr>
          <a:xfrm>
            <a:off x="3103546" y="3915087"/>
            <a:ext cx="1685612" cy="1685613"/>
          </a:xfrm>
          <a:prstGeom prst="rect">
            <a:avLst/>
          </a:prstGeom>
          <a:solidFill>
            <a:schemeClr val="accent4">
              <a:lumMod val="60000"/>
              <a:lumOff val="40000"/>
            </a:schemeClr>
          </a:solidFill>
          <a:ln w="12700" cap="flat">
            <a:noFill/>
            <a:miter lim="400000"/>
          </a:ln>
          <a:effectLst/>
        </p:spPr>
        <p:txBody>
          <a:bodyPr wrap="square" lIns="0" tIns="0" rIns="0" bIns="0" numCol="1" anchor="ctr">
            <a:noAutofit/>
          </a:bodyPr>
          <a:lstStyle/>
          <a:p>
            <a:pPr>
              <a:defRPr>
                <a:solidFill>
                  <a:srgbClr val="4C4C4C"/>
                </a:solidFill>
              </a:defRPr>
            </a:pPr>
            <a:endParaRPr sz="2532">
              <a:latin typeface="Lato Light" panose="020F0502020204030203" pitchFamily="34" charset="0"/>
            </a:endParaRPr>
          </a:p>
        </p:txBody>
      </p:sp>
      <p:sp>
        <p:nvSpPr>
          <p:cNvPr id="30" name="Freeform 29">
            <a:extLst>
              <a:ext uri="{FF2B5EF4-FFF2-40B4-BE49-F238E27FC236}">
                <a16:creationId xmlns:a16="http://schemas.microsoft.com/office/drawing/2014/main" id="{4D870A94-DD23-F84D-99E6-070A2841CB7C}"/>
              </a:ext>
            </a:extLst>
          </p:cNvPr>
          <p:cNvSpPr>
            <a:spLocks noChangeArrowheads="1"/>
          </p:cNvSpPr>
          <p:nvPr/>
        </p:nvSpPr>
        <p:spPr bwMode="auto">
          <a:xfrm>
            <a:off x="1957248" y="4373407"/>
            <a:ext cx="479985" cy="768972"/>
          </a:xfrm>
          <a:custGeom>
            <a:avLst/>
            <a:gdLst>
              <a:gd name="connsiteX0" fmla="*/ 252413 w 561616"/>
              <a:gd name="connsiteY0" fmla="*/ 533400 h 899752"/>
              <a:gd name="connsiteX1" fmla="*/ 309199 w 561616"/>
              <a:gd name="connsiteY1" fmla="*/ 533400 h 899752"/>
              <a:gd name="connsiteX2" fmla="*/ 309199 w 561616"/>
              <a:gd name="connsiteY2" fmla="*/ 590188 h 899752"/>
              <a:gd name="connsiteX3" fmla="*/ 252413 w 561616"/>
              <a:gd name="connsiteY3" fmla="*/ 590188 h 899752"/>
              <a:gd name="connsiteX4" fmla="*/ 252763 w 561616"/>
              <a:gd name="connsiteY4" fmla="*/ 478263 h 899752"/>
              <a:gd name="connsiteX5" fmla="*/ 252763 w 561616"/>
              <a:gd name="connsiteY5" fmla="*/ 490131 h 899752"/>
              <a:gd name="connsiteX6" fmla="*/ 153527 w 561616"/>
              <a:gd name="connsiteY6" fmla="*/ 589389 h 899752"/>
              <a:gd name="connsiteX7" fmla="*/ 112179 w 561616"/>
              <a:gd name="connsiteY7" fmla="*/ 688648 h 899752"/>
              <a:gd name="connsiteX8" fmla="*/ 112179 w 561616"/>
              <a:gd name="connsiteY8" fmla="*/ 703033 h 899752"/>
              <a:gd name="connsiteX9" fmla="*/ 252763 w 561616"/>
              <a:gd name="connsiteY9" fmla="*/ 646931 h 899752"/>
              <a:gd name="connsiteX10" fmla="*/ 308853 w 561616"/>
              <a:gd name="connsiteY10" fmla="*/ 646931 h 899752"/>
              <a:gd name="connsiteX11" fmla="*/ 449436 w 561616"/>
              <a:gd name="connsiteY11" fmla="*/ 703033 h 899752"/>
              <a:gd name="connsiteX12" fmla="*/ 449436 w 561616"/>
              <a:gd name="connsiteY12" fmla="*/ 688648 h 899752"/>
              <a:gd name="connsiteX13" fmla="*/ 408088 w 561616"/>
              <a:gd name="connsiteY13" fmla="*/ 589389 h 899752"/>
              <a:gd name="connsiteX14" fmla="*/ 308853 w 561616"/>
              <a:gd name="connsiteY14" fmla="*/ 490131 h 899752"/>
              <a:gd name="connsiteX15" fmla="*/ 308853 w 561616"/>
              <a:gd name="connsiteY15" fmla="*/ 478263 h 899752"/>
              <a:gd name="connsiteX16" fmla="*/ 56089 w 561616"/>
              <a:gd name="connsiteY16" fmla="*/ 141287 h 899752"/>
              <a:gd name="connsiteX17" fmla="*/ 112179 w 561616"/>
              <a:gd name="connsiteY17" fmla="*/ 141287 h 899752"/>
              <a:gd name="connsiteX18" fmla="*/ 112179 w 561616"/>
              <a:gd name="connsiteY18" fmla="*/ 212135 h 899752"/>
              <a:gd name="connsiteX19" fmla="*/ 152089 w 561616"/>
              <a:gd name="connsiteY19" fmla="*/ 309955 h 899752"/>
              <a:gd name="connsiteX20" fmla="*/ 409526 w 561616"/>
              <a:gd name="connsiteY20" fmla="*/ 309955 h 899752"/>
              <a:gd name="connsiteX21" fmla="*/ 449436 w 561616"/>
              <a:gd name="connsiteY21" fmla="*/ 212135 h 899752"/>
              <a:gd name="connsiteX22" fmla="*/ 449436 w 561616"/>
              <a:gd name="connsiteY22" fmla="*/ 141287 h 899752"/>
              <a:gd name="connsiteX23" fmla="*/ 505526 w 561616"/>
              <a:gd name="connsiteY23" fmla="*/ 141287 h 899752"/>
              <a:gd name="connsiteX24" fmla="*/ 505526 w 561616"/>
              <a:gd name="connsiteY24" fmla="*/ 212135 h 899752"/>
              <a:gd name="connsiteX25" fmla="*/ 447998 w 561616"/>
              <a:gd name="connsiteY25" fmla="*/ 350953 h 899752"/>
              <a:gd name="connsiteX26" fmla="*/ 364942 w 561616"/>
              <a:gd name="connsiteY26" fmla="*/ 434028 h 899752"/>
              <a:gd name="connsiteX27" fmla="*/ 364942 w 561616"/>
              <a:gd name="connsiteY27" fmla="*/ 466755 h 899752"/>
              <a:gd name="connsiteX28" fmla="*/ 447998 w 561616"/>
              <a:gd name="connsiteY28" fmla="*/ 549830 h 899752"/>
              <a:gd name="connsiteX29" fmla="*/ 505526 w 561616"/>
              <a:gd name="connsiteY29" fmla="*/ 688648 h 899752"/>
              <a:gd name="connsiteX30" fmla="*/ 505526 w 561616"/>
              <a:gd name="connsiteY30" fmla="*/ 787547 h 899752"/>
              <a:gd name="connsiteX31" fmla="*/ 561616 w 561616"/>
              <a:gd name="connsiteY31" fmla="*/ 787547 h 899752"/>
              <a:gd name="connsiteX32" fmla="*/ 561616 w 561616"/>
              <a:gd name="connsiteY32" fmla="*/ 899752 h 899752"/>
              <a:gd name="connsiteX33" fmla="*/ 0 w 561616"/>
              <a:gd name="connsiteY33" fmla="*/ 899752 h 899752"/>
              <a:gd name="connsiteX34" fmla="*/ 0 w 561616"/>
              <a:gd name="connsiteY34" fmla="*/ 787547 h 899752"/>
              <a:gd name="connsiteX35" fmla="*/ 56089 w 561616"/>
              <a:gd name="connsiteY35" fmla="*/ 787547 h 899752"/>
              <a:gd name="connsiteX36" fmla="*/ 56089 w 561616"/>
              <a:gd name="connsiteY36" fmla="*/ 688648 h 899752"/>
              <a:gd name="connsiteX37" fmla="*/ 113977 w 561616"/>
              <a:gd name="connsiteY37" fmla="*/ 549830 h 899752"/>
              <a:gd name="connsiteX38" fmla="*/ 196673 w 561616"/>
              <a:gd name="connsiteY38" fmla="*/ 466755 h 899752"/>
              <a:gd name="connsiteX39" fmla="*/ 196673 w 561616"/>
              <a:gd name="connsiteY39" fmla="*/ 434028 h 899752"/>
              <a:gd name="connsiteX40" fmla="*/ 113977 w 561616"/>
              <a:gd name="connsiteY40" fmla="*/ 350953 h 899752"/>
              <a:gd name="connsiteX41" fmla="*/ 56089 w 561616"/>
              <a:gd name="connsiteY41" fmla="*/ 212135 h 899752"/>
              <a:gd name="connsiteX42" fmla="*/ 0 w 561616"/>
              <a:gd name="connsiteY42" fmla="*/ 0 h 899752"/>
              <a:gd name="connsiteX43" fmla="*/ 561616 w 561616"/>
              <a:gd name="connsiteY43" fmla="*/ 0 h 899752"/>
              <a:gd name="connsiteX44" fmla="*/ 561616 w 561616"/>
              <a:gd name="connsiteY44" fmla="*/ 112352 h 899752"/>
              <a:gd name="connsiteX45" fmla="*/ 0 w 561616"/>
              <a:gd name="connsiteY45" fmla="*/ 112352 h 89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1616" h="899752">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bg1"/>
          </a:solidFill>
          <a:ln>
            <a:noFill/>
          </a:ln>
          <a:effectLst/>
        </p:spPr>
        <p:txBody>
          <a:bodyPr wrap="square" anchor="ctr">
            <a:noAutofit/>
          </a:bodyPr>
          <a:lstStyle/>
          <a:p>
            <a:endParaRPr lang="en-US" sz="675">
              <a:latin typeface="Lato Light" panose="020F0502020204030203" pitchFamily="34" charset="0"/>
            </a:endParaRPr>
          </a:p>
        </p:txBody>
      </p:sp>
      <p:sp>
        <p:nvSpPr>
          <p:cNvPr id="31" name="Freeform 30">
            <a:extLst>
              <a:ext uri="{FF2B5EF4-FFF2-40B4-BE49-F238E27FC236}">
                <a16:creationId xmlns:a16="http://schemas.microsoft.com/office/drawing/2014/main" id="{DF043961-FEE6-9F43-AB61-0AC5BDC74CA3}"/>
              </a:ext>
            </a:extLst>
          </p:cNvPr>
          <p:cNvSpPr>
            <a:spLocks noChangeArrowheads="1"/>
          </p:cNvSpPr>
          <p:nvPr/>
        </p:nvSpPr>
        <p:spPr bwMode="auto">
          <a:xfrm>
            <a:off x="3561608" y="2624295"/>
            <a:ext cx="768971" cy="768973"/>
          </a:xfrm>
          <a:custGeom>
            <a:avLst/>
            <a:gdLst>
              <a:gd name="connsiteX0" fmla="*/ 0 w 899752"/>
              <a:gd name="connsiteY0" fmla="*/ 590550 h 899753"/>
              <a:gd name="connsiteX1" fmla="*/ 85362 w 899752"/>
              <a:gd name="connsiteY1" fmla="*/ 590550 h 899753"/>
              <a:gd name="connsiteX2" fmla="*/ 85362 w 899752"/>
              <a:gd name="connsiteY2" fmla="*/ 899753 h 899753"/>
              <a:gd name="connsiteX3" fmla="*/ 0 w 899752"/>
              <a:gd name="connsiteY3" fmla="*/ 899753 h 899753"/>
              <a:gd name="connsiteX4" fmla="*/ 337632 w 899752"/>
              <a:gd name="connsiteY4" fmla="*/ 506773 h 899753"/>
              <a:gd name="connsiteX5" fmla="*/ 534122 w 899752"/>
              <a:gd name="connsiteY5" fmla="*/ 506773 h 899753"/>
              <a:gd name="connsiteX6" fmla="*/ 534122 w 899752"/>
              <a:gd name="connsiteY6" fmla="*/ 534861 h 899753"/>
              <a:gd name="connsiteX7" fmla="*/ 421842 w 899752"/>
              <a:gd name="connsiteY7" fmla="*/ 619126 h 899753"/>
              <a:gd name="connsiteX8" fmla="*/ 393772 w 899752"/>
              <a:gd name="connsiteY8" fmla="*/ 619126 h 899753"/>
              <a:gd name="connsiteX9" fmla="*/ 393772 w 899752"/>
              <a:gd name="connsiteY9" fmla="*/ 647214 h 899753"/>
              <a:gd name="connsiteX10" fmla="*/ 466466 w 899752"/>
              <a:gd name="connsiteY10" fmla="*/ 647214 h 899753"/>
              <a:gd name="connsiteX11" fmla="*/ 590262 w 899752"/>
              <a:gd name="connsiteY11" fmla="*/ 619126 h 899753"/>
              <a:gd name="connsiteX12" fmla="*/ 711179 w 899752"/>
              <a:gd name="connsiteY12" fmla="*/ 536662 h 899753"/>
              <a:gd name="connsiteX13" fmla="*/ 822020 w 899752"/>
              <a:gd name="connsiteY13" fmla="*/ 506773 h 899753"/>
              <a:gd name="connsiteX14" fmla="*/ 899752 w 899752"/>
              <a:gd name="connsiteY14" fmla="*/ 534861 h 899753"/>
              <a:gd name="connsiteX15" fmla="*/ 635966 w 899752"/>
              <a:gd name="connsiteY15" fmla="*/ 732558 h 899753"/>
              <a:gd name="connsiteX16" fmla="*/ 470784 w 899752"/>
              <a:gd name="connsiteY16" fmla="*/ 798097 h 899753"/>
              <a:gd name="connsiteX17" fmla="*/ 187565 w 899752"/>
              <a:gd name="connsiteY17" fmla="*/ 842030 h 899753"/>
              <a:gd name="connsiteX18" fmla="*/ 150138 w 899752"/>
              <a:gd name="connsiteY18" fmla="*/ 844190 h 899753"/>
              <a:gd name="connsiteX19" fmla="*/ 112712 w 899752"/>
              <a:gd name="connsiteY19" fmla="*/ 844190 h 899753"/>
              <a:gd name="connsiteX20" fmla="*/ 112712 w 899752"/>
              <a:gd name="connsiteY20" fmla="*/ 647214 h 899753"/>
              <a:gd name="connsiteX21" fmla="*/ 168132 w 899752"/>
              <a:gd name="connsiteY21" fmla="*/ 583475 h 899753"/>
              <a:gd name="connsiteX22" fmla="*/ 337632 w 899752"/>
              <a:gd name="connsiteY22" fmla="*/ 506773 h 899753"/>
              <a:gd name="connsiteX23" fmla="*/ 563563 w 899752"/>
              <a:gd name="connsiteY23" fmla="*/ 254000 h 899753"/>
              <a:gd name="connsiteX24" fmla="*/ 675915 w 899752"/>
              <a:gd name="connsiteY24" fmla="*/ 366353 h 899753"/>
              <a:gd name="connsiteX25" fmla="*/ 563563 w 899752"/>
              <a:gd name="connsiteY25" fmla="*/ 479065 h 899753"/>
              <a:gd name="connsiteX26" fmla="*/ 450850 w 899752"/>
              <a:gd name="connsiteY26" fmla="*/ 366353 h 899753"/>
              <a:gd name="connsiteX27" fmla="*/ 563563 w 899752"/>
              <a:gd name="connsiteY27" fmla="*/ 254000 h 899753"/>
              <a:gd name="connsiteX28" fmla="*/ 703083 w 899752"/>
              <a:gd name="connsiteY28" fmla="*/ 84138 h 899753"/>
              <a:gd name="connsiteX29" fmla="*/ 787041 w 899752"/>
              <a:gd name="connsiteY29" fmla="*/ 168708 h 899753"/>
              <a:gd name="connsiteX30" fmla="*/ 703083 w 899752"/>
              <a:gd name="connsiteY30" fmla="*/ 253639 h 899753"/>
              <a:gd name="connsiteX31" fmla="*/ 619125 w 899752"/>
              <a:gd name="connsiteY31" fmla="*/ 168708 h 899753"/>
              <a:gd name="connsiteX32" fmla="*/ 703083 w 899752"/>
              <a:gd name="connsiteY32" fmla="*/ 84138 h 899753"/>
              <a:gd name="connsiteX33" fmla="*/ 562769 w 899752"/>
              <a:gd name="connsiteY33" fmla="*/ 0 h 899753"/>
              <a:gd name="connsiteX34" fmla="*/ 618766 w 899752"/>
              <a:gd name="connsiteY34" fmla="*/ 56177 h 899753"/>
              <a:gd name="connsiteX35" fmla="*/ 562769 w 899752"/>
              <a:gd name="connsiteY35" fmla="*/ 112353 h 899753"/>
              <a:gd name="connsiteX36" fmla="*/ 506412 w 899752"/>
              <a:gd name="connsiteY36" fmla="*/ 56177 h 899753"/>
              <a:gd name="connsiteX37" fmla="*/ 562769 w 899752"/>
              <a:gd name="connsiteY37" fmla="*/ 0 h 89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9752" h="899753">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bg1"/>
          </a:solidFill>
          <a:ln>
            <a:noFill/>
          </a:ln>
          <a:effectLst/>
        </p:spPr>
        <p:txBody>
          <a:bodyPr wrap="square" anchor="ctr">
            <a:noAutofit/>
          </a:bodyPr>
          <a:lstStyle/>
          <a:p>
            <a:endParaRPr lang="en-US" sz="675">
              <a:latin typeface="Lato Light" panose="020F0502020204030203" pitchFamily="34" charset="0"/>
            </a:endParaRPr>
          </a:p>
        </p:txBody>
      </p:sp>
      <p:sp>
        <p:nvSpPr>
          <p:cNvPr id="32" name="Freeform 31">
            <a:extLst>
              <a:ext uri="{FF2B5EF4-FFF2-40B4-BE49-F238E27FC236}">
                <a16:creationId xmlns:a16="http://schemas.microsoft.com/office/drawing/2014/main" id="{8AA3DC5A-214B-A143-BA3F-929BA91967C0}"/>
              </a:ext>
            </a:extLst>
          </p:cNvPr>
          <p:cNvSpPr>
            <a:spLocks noChangeArrowheads="1"/>
          </p:cNvSpPr>
          <p:nvPr/>
        </p:nvSpPr>
        <p:spPr bwMode="auto">
          <a:xfrm>
            <a:off x="3561605" y="4373407"/>
            <a:ext cx="768975" cy="768975"/>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solidFill>
          <a:ln>
            <a:noFill/>
          </a:ln>
          <a:effectLst/>
        </p:spPr>
        <p:txBody>
          <a:bodyPr wrap="square" anchor="ctr">
            <a:noAutofit/>
          </a:bodyPr>
          <a:lstStyle/>
          <a:p>
            <a:endParaRPr lang="en-US" sz="675">
              <a:latin typeface="Lato Light" panose="020F0502020204030203" pitchFamily="34" charset="0"/>
            </a:endParaRPr>
          </a:p>
        </p:txBody>
      </p:sp>
      <p:sp>
        <p:nvSpPr>
          <p:cNvPr id="33" name="Freeform 32">
            <a:extLst>
              <a:ext uri="{FF2B5EF4-FFF2-40B4-BE49-F238E27FC236}">
                <a16:creationId xmlns:a16="http://schemas.microsoft.com/office/drawing/2014/main" id="{47999BC0-9402-C84C-B15C-30DB8CE576DB}"/>
              </a:ext>
            </a:extLst>
          </p:cNvPr>
          <p:cNvSpPr>
            <a:spLocks noChangeArrowheads="1"/>
          </p:cNvSpPr>
          <p:nvPr/>
        </p:nvSpPr>
        <p:spPr bwMode="auto">
          <a:xfrm>
            <a:off x="1812753" y="2624294"/>
            <a:ext cx="768975" cy="768975"/>
          </a:xfrm>
          <a:custGeom>
            <a:avLst/>
            <a:gdLst>
              <a:gd name="connsiteX0" fmla="*/ 0 w 899754"/>
              <a:gd name="connsiteY0" fmla="*/ 619125 h 899754"/>
              <a:gd name="connsiteX1" fmla="*/ 112108 w 899754"/>
              <a:gd name="connsiteY1" fmla="*/ 619125 h 899754"/>
              <a:gd name="connsiteX2" fmla="*/ 112108 w 899754"/>
              <a:gd name="connsiteY2" fmla="*/ 675179 h 899754"/>
              <a:gd name="connsiteX3" fmla="*/ 57850 w 899754"/>
              <a:gd name="connsiteY3" fmla="*/ 675179 h 899754"/>
              <a:gd name="connsiteX4" fmla="*/ 252602 w 899754"/>
              <a:gd name="connsiteY4" fmla="*/ 843700 h 899754"/>
              <a:gd name="connsiteX5" fmla="*/ 280629 w 899754"/>
              <a:gd name="connsiteY5" fmla="*/ 843700 h 899754"/>
              <a:gd name="connsiteX6" fmla="*/ 280629 w 899754"/>
              <a:gd name="connsiteY6" fmla="*/ 899754 h 899754"/>
              <a:gd name="connsiteX7" fmla="*/ 252602 w 899754"/>
              <a:gd name="connsiteY7" fmla="*/ 899754 h 899754"/>
              <a:gd name="connsiteX8" fmla="*/ 0 w 899754"/>
              <a:gd name="connsiteY8" fmla="*/ 647152 h 899754"/>
              <a:gd name="connsiteX9" fmla="*/ 618946 w 899754"/>
              <a:gd name="connsiteY9" fmla="*/ 338138 h 899754"/>
              <a:gd name="connsiteX10" fmla="*/ 899754 w 899754"/>
              <a:gd name="connsiteY10" fmla="*/ 618946 h 899754"/>
              <a:gd name="connsiteX11" fmla="*/ 618946 w 899754"/>
              <a:gd name="connsiteY11" fmla="*/ 899754 h 899754"/>
              <a:gd name="connsiteX12" fmla="*/ 338138 w 899754"/>
              <a:gd name="connsiteY12" fmla="*/ 618946 h 899754"/>
              <a:gd name="connsiteX13" fmla="*/ 340295 w 899754"/>
              <a:gd name="connsiteY13" fmla="*/ 585148 h 899754"/>
              <a:gd name="connsiteX14" fmla="*/ 585148 w 899754"/>
              <a:gd name="connsiteY14" fmla="*/ 340296 h 899754"/>
              <a:gd name="connsiteX15" fmla="*/ 618946 w 899754"/>
              <a:gd name="connsiteY15" fmla="*/ 338138 h 899754"/>
              <a:gd name="connsiteX16" fmla="*/ 254262 w 899754"/>
              <a:gd name="connsiteY16" fmla="*/ 112713 h 899754"/>
              <a:gd name="connsiteX17" fmla="*/ 310528 w 899754"/>
              <a:gd name="connsiteY17" fmla="*/ 112713 h 899754"/>
              <a:gd name="connsiteX18" fmla="*/ 310528 w 899754"/>
              <a:gd name="connsiteY18" fmla="*/ 140831 h 899754"/>
              <a:gd name="connsiteX19" fmla="*/ 338661 w 899754"/>
              <a:gd name="connsiteY19" fmla="*/ 140831 h 899754"/>
              <a:gd name="connsiteX20" fmla="*/ 366794 w 899754"/>
              <a:gd name="connsiteY20" fmla="*/ 140831 h 899754"/>
              <a:gd name="connsiteX21" fmla="*/ 366794 w 899754"/>
              <a:gd name="connsiteY21" fmla="*/ 197067 h 899754"/>
              <a:gd name="connsiteX22" fmla="*/ 338661 w 899754"/>
              <a:gd name="connsiteY22" fmla="*/ 197067 h 899754"/>
              <a:gd name="connsiteX23" fmla="*/ 310528 w 899754"/>
              <a:gd name="connsiteY23" fmla="*/ 197067 h 899754"/>
              <a:gd name="connsiteX24" fmla="*/ 254262 w 899754"/>
              <a:gd name="connsiteY24" fmla="*/ 197067 h 899754"/>
              <a:gd name="connsiteX25" fmla="*/ 226129 w 899754"/>
              <a:gd name="connsiteY25" fmla="*/ 225545 h 899754"/>
              <a:gd name="connsiteX26" fmla="*/ 254262 w 899754"/>
              <a:gd name="connsiteY26" fmla="*/ 253663 h 899754"/>
              <a:gd name="connsiteX27" fmla="*/ 310528 w 899754"/>
              <a:gd name="connsiteY27" fmla="*/ 253663 h 899754"/>
              <a:gd name="connsiteX28" fmla="*/ 394927 w 899754"/>
              <a:gd name="connsiteY28" fmla="*/ 338017 h 899754"/>
              <a:gd name="connsiteX29" fmla="*/ 310528 w 899754"/>
              <a:gd name="connsiteY29" fmla="*/ 422732 h 899754"/>
              <a:gd name="connsiteX30" fmla="*/ 310528 w 899754"/>
              <a:gd name="connsiteY30" fmla="*/ 450490 h 899754"/>
              <a:gd name="connsiteX31" fmla="*/ 254262 w 899754"/>
              <a:gd name="connsiteY31" fmla="*/ 450490 h 899754"/>
              <a:gd name="connsiteX32" fmla="*/ 254262 w 899754"/>
              <a:gd name="connsiteY32" fmla="*/ 422732 h 899754"/>
              <a:gd name="connsiteX33" fmla="*/ 226129 w 899754"/>
              <a:gd name="connsiteY33" fmla="*/ 422732 h 899754"/>
              <a:gd name="connsiteX34" fmla="*/ 197996 w 899754"/>
              <a:gd name="connsiteY34" fmla="*/ 422732 h 899754"/>
              <a:gd name="connsiteX35" fmla="*/ 197996 w 899754"/>
              <a:gd name="connsiteY35" fmla="*/ 366136 h 899754"/>
              <a:gd name="connsiteX36" fmla="*/ 226129 w 899754"/>
              <a:gd name="connsiteY36" fmla="*/ 366136 h 899754"/>
              <a:gd name="connsiteX37" fmla="*/ 254262 w 899754"/>
              <a:gd name="connsiteY37" fmla="*/ 366136 h 899754"/>
              <a:gd name="connsiteX38" fmla="*/ 310528 w 899754"/>
              <a:gd name="connsiteY38" fmla="*/ 366136 h 899754"/>
              <a:gd name="connsiteX39" fmla="*/ 338661 w 899754"/>
              <a:gd name="connsiteY39" fmla="*/ 338017 h 899754"/>
              <a:gd name="connsiteX40" fmla="*/ 310528 w 899754"/>
              <a:gd name="connsiteY40" fmla="*/ 309899 h 899754"/>
              <a:gd name="connsiteX41" fmla="*/ 254262 w 899754"/>
              <a:gd name="connsiteY41" fmla="*/ 309899 h 899754"/>
              <a:gd name="connsiteX42" fmla="*/ 169863 w 899754"/>
              <a:gd name="connsiteY42" fmla="*/ 225545 h 899754"/>
              <a:gd name="connsiteX43" fmla="*/ 254262 w 899754"/>
              <a:gd name="connsiteY43" fmla="*/ 140831 h 899754"/>
              <a:gd name="connsiteX44" fmla="*/ 280808 w 899754"/>
              <a:gd name="connsiteY44" fmla="*/ 56089 h 899754"/>
              <a:gd name="connsiteX45" fmla="*/ 56090 w 899754"/>
              <a:gd name="connsiteY45" fmla="*/ 280807 h 899754"/>
              <a:gd name="connsiteX46" fmla="*/ 280808 w 899754"/>
              <a:gd name="connsiteY46" fmla="*/ 505526 h 899754"/>
              <a:gd name="connsiteX47" fmla="*/ 505526 w 899754"/>
              <a:gd name="connsiteY47" fmla="*/ 280807 h 899754"/>
              <a:gd name="connsiteX48" fmla="*/ 280808 w 899754"/>
              <a:gd name="connsiteY48" fmla="*/ 56089 h 899754"/>
              <a:gd name="connsiteX49" fmla="*/ 619125 w 899754"/>
              <a:gd name="connsiteY49" fmla="*/ 0 h 899754"/>
              <a:gd name="connsiteX50" fmla="*/ 647152 w 899754"/>
              <a:gd name="connsiteY50" fmla="*/ 0 h 899754"/>
              <a:gd name="connsiteX51" fmla="*/ 899754 w 899754"/>
              <a:gd name="connsiteY51" fmla="*/ 252602 h 899754"/>
              <a:gd name="connsiteX52" fmla="*/ 899754 w 899754"/>
              <a:gd name="connsiteY52" fmla="*/ 280628 h 899754"/>
              <a:gd name="connsiteX53" fmla="*/ 787646 w 899754"/>
              <a:gd name="connsiteY53" fmla="*/ 280628 h 899754"/>
              <a:gd name="connsiteX54" fmla="*/ 787646 w 899754"/>
              <a:gd name="connsiteY54" fmla="*/ 224575 h 899754"/>
              <a:gd name="connsiteX55" fmla="*/ 841544 w 899754"/>
              <a:gd name="connsiteY55" fmla="*/ 224575 h 899754"/>
              <a:gd name="connsiteX56" fmla="*/ 647152 w 899754"/>
              <a:gd name="connsiteY56" fmla="*/ 56054 h 899754"/>
              <a:gd name="connsiteX57" fmla="*/ 619125 w 899754"/>
              <a:gd name="connsiteY57" fmla="*/ 56054 h 899754"/>
              <a:gd name="connsiteX58" fmla="*/ 280808 w 899754"/>
              <a:gd name="connsiteY58" fmla="*/ 0 h 899754"/>
              <a:gd name="connsiteX59" fmla="*/ 561616 w 899754"/>
              <a:gd name="connsiteY59" fmla="*/ 280807 h 899754"/>
              <a:gd name="connsiteX60" fmla="*/ 280808 w 899754"/>
              <a:gd name="connsiteY60" fmla="*/ 561616 h 899754"/>
              <a:gd name="connsiteX61" fmla="*/ 0 w 899754"/>
              <a:gd name="connsiteY61" fmla="*/ 280807 h 899754"/>
              <a:gd name="connsiteX62" fmla="*/ 280808 w 899754"/>
              <a:gd name="connsiteY62" fmla="*/ 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99754" h="899754">
                <a:moveTo>
                  <a:pt x="0" y="619125"/>
                </a:moveTo>
                <a:lnTo>
                  <a:pt x="112108" y="619125"/>
                </a:lnTo>
                <a:lnTo>
                  <a:pt x="112108" y="675179"/>
                </a:lnTo>
                <a:lnTo>
                  <a:pt x="57850" y="675179"/>
                </a:lnTo>
                <a:cubicBezTo>
                  <a:pt x="71505" y="770399"/>
                  <a:pt x="153789" y="843700"/>
                  <a:pt x="252602" y="843700"/>
                </a:cubicBezTo>
                <a:lnTo>
                  <a:pt x="280629" y="843700"/>
                </a:lnTo>
                <a:lnTo>
                  <a:pt x="280629" y="899754"/>
                </a:lnTo>
                <a:lnTo>
                  <a:pt x="252602" y="899754"/>
                </a:lnTo>
                <a:cubicBezTo>
                  <a:pt x="113186" y="899754"/>
                  <a:pt x="0" y="786568"/>
                  <a:pt x="0" y="647152"/>
                </a:cubicBezTo>
                <a:close/>
                <a:moveTo>
                  <a:pt x="618946" y="338138"/>
                </a:moveTo>
                <a:cubicBezTo>
                  <a:pt x="773911" y="338138"/>
                  <a:pt x="899754" y="463621"/>
                  <a:pt x="899754" y="618946"/>
                </a:cubicBezTo>
                <a:cubicBezTo>
                  <a:pt x="899754" y="773912"/>
                  <a:pt x="773911" y="899754"/>
                  <a:pt x="618946" y="899754"/>
                </a:cubicBezTo>
                <a:cubicBezTo>
                  <a:pt x="463980" y="899754"/>
                  <a:pt x="338138" y="773912"/>
                  <a:pt x="338138" y="618946"/>
                </a:cubicBezTo>
                <a:cubicBezTo>
                  <a:pt x="338138" y="607800"/>
                  <a:pt x="338857" y="596294"/>
                  <a:pt x="340295" y="585148"/>
                </a:cubicBezTo>
                <a:cubicBezTo>
                  <a:pt x="463980" y="561418"/>
                  <a:pt x="561778" y="463980"/>
                  <a:pt x="585148" y="340296"/>
                </a:cubicBezTo>
                <a:cubicBezTo>
                  <a:pt x="596294" y="339217"/>
                  <a:pt x="607440" y="338138"/>
                  <a:pt x="618946" y="338138"/>
                </a:cubicBezTo>
                <a:close/>
                <a:moveTo>
                  <a:pt x="254262" y="112713"/>
                </a:moveTo>
                <a:lnTo>
                  <a:pt x="310528" y="112713"/>
                </a:lnTo>
                <a:lnTo>
                  <a:pt x="310528" y="140831"/>
                </a:lnTo>
                <a:lnTo>
                  <a:pt x="338661" y="140831"/>
                </a:lnTo>
                <a:lnTo>
                  <a:pt x="366794" y="140831"/>
                </a:lnTo>
                <a:lnTo>
                  <a:pt x="366794" y="197067"/>
                </a:lnTo>
                <a:lnTo>
                  <a:pt x="338661" y="197067"/>
                </a:lnTo>
                <a:lnTo>
                  <a:pt x="310528" y="197067"/>
                </a:lnTo>
                <a:lnTo>
                  <a:pt x="254262" y="197067"/>
                </a:lnTo>
                <a:cubicBezTo>
                  <a:pt x="238753" y="197067"/>
                  <a:pt x="226129" y="210044"/>
                  <a:pt x="226129" y="225545"/>
                </a:cubicBezTo>
                <a:cubicBezTo>
                  <a:pt x="226129" y="240686"/>
                  <a:pt x="238753" y="253663"/>
                  <a:pt x="254262" y="253663"/>
                </a:cubicBezTo>
                <a:lnTo>
                  <a:pt x="310528" y="253663"/>
                </a:lnTo>
                <a:cubicBezTo>
                  <a:pt x="357056" y="253663"/>
                  <a:pt x="394927" y="291514"/>
                  <a:pt x="394927" y="338017"/>
                </a:cubicBezTo>
                <a:cubicBezTo>
                  <a:pt x="394927" y="384521"/>
                  <a:pt x="357056" y="422732"/>
                  <a:pt x="310528" y="422732"/>
                </a:cubicBezTo>
                <a:lnTo>
                  <a:pt x="310528" y="450490"/>
                </a:lnTo>
                <a:lnTo>
                  <a:pt x="254262" y="450490"/>
                </a:lnTo>
                <a:lnTo>
                  <a:pt x="254262" y="422732"/>
                </a:lnTo>
                <a:lnTo>
                  <a:pt x="226129" y="422732"/>
                </a:lnTo>
                <a:lnTo>
                  <a:pt x="197996" y="422732"/>
                </a:lnTo>
                <a:lnTo>
                  <a:pt x="197996" y="366136"/>
                </a:lnTo>
                <a:lnTo>
                  <a:pt x="226129" y="366136"/>
                </a:lnTo>
                <a:lnTo>
                  <a:pt x="254262" y="366136"/>
                </a:lnTo>
                <a:lnTo>
                  <a:pt x="310528" y="366136"/>
                </a:lnTo>
                <a:cubicBezTo>
                  <a:pt x="326037" y="366136"/>
                  <a:pt x="338661" y="353519"/>
                  <a:pt x="338661" y="338017"/>
                </a:cubicBezTo>
                <a:cubicBezTo>
                  <a:pt x="338661" y="322516"/>
                  <a:pt x="326037" y="309899"/>
                  <a:pt x="310528" y="309899"/>
                </a:cubicBezTo>
                <a:lnTo>
                  <a:pt x="254262" y="309899"/>
                </a:lnTo>
                <a:cubicBezTo>
                  <a:pt x="207374" y="309899"/>
                  <a:pt x="169863" y="272048"/>
                  <a:pt x="169863" y="225545"/>
                </a:cubicBezTo>
                <a:cubicBezTo>
                  <a:pt x="169863" y="178682"/>
                  <a:pt x="207374" y="140831"/>
                  <a:pt x="254262" y="140831"/>
                </a:cubicBezTo>
                <a:close/>
                <a:moveTo>
                  <a:pt x="280808" y="56089"/>
                </a:moveTo>
                <a:cubicBezTo>
                  <a:pt x="156763" y="56089"/>
                  <a:pt x="56090" y="156763"/>
                  <a:pt x="56090" y="280807"/>
                </a:cubicBezTo>
                <a:cubicBezTo>
                  <a:pt x="56090" y="404493"/>
                  <a:pt x="156763" y="505526"/>
                  <a:pt x="280808" y="505526"/>
                </a:cubicBezTo>
                <a:cubicBezTo>
                  <a:pt x="404493" y="505526"/>
                  <a:pt x="505526" y="404493"/>
                  <a:pt x="505526" y="280807"/>
                </a:cubicBezTo>
                <a:cubicBezTo>
                  <a:pt x="505526" y="156763"/>
                  <a:pt x="404493" y="56089"/>
                  <a:pt x="280808" y="56089"/>
                </a:cubicBezTo>
                <a:close/>
                <a:moveTo>
                  <a:pt x="619125" y="0"/>
                </a:moveTo>
                <a:lnTo>
                  <a:pt x="647152" y="0"/>
                </a:lnTo>
                <a:cubicBezTo>
                  <a:pt x="786568" y="0"/>
                  <a:pt x="899754" y="113185"/>
                  <a:pt x="899754" y="252602"/>
                </a:cubicBezTo>
                <a:lnTo>
                  <a:pt x="899754" y="280628"/>
                </a:lnTo>
                <a:lnTo>
                  <a:pt x="787646" y="280628"/>
                </a:lnTo>
                <a:lnTo>
                  <a:pt x="787646" y="224575"/>
                </a:lnTo>
                <a:lnTo>
                  <a:pt x="841544" y="224575"/>
                </a:lnTo>
                <a:cubicBezTo>
                  <a:pt x="827890" y="129355"/>
                  <a:pt x="745965" y="56054"/>
                  <a:pt x="647152" y="56054"/>
                </a:cubicBezTo>
                <a:lnTo>
                  <a:pt x="619125" y="56054"/>
                </a:lnTo>
                <a:close/>
                <a:moveTo>
                  <a:pt x="280808" y="0"/>
                </a:moveTo>
                <a:cubicBezTo>
                  <a:pt x="435773" y="0"/>
                  <a:pt x="561616" y="125482"/>
                  <a:pt x="561616" y="280807"/>
                </a:cubicBezTo>
                <a:cubicBezTo>
                  <a:pt x="561616" y="435774"/>
                  <a:pt x="435773" y="561616"/>
                  <a:pt x="280808" y="561616"/>
                </a:cubicBezTo>
                <a:cubicBezTo>
                  <a:pt x="125483" y="561616"/>
                  <a:pt x="0" y="435774"/>
                  <a:pt x="0" y="280807"/>
                </a:cubicBezTo>
                <a:cubicBezTo>
                  <a:pt x="0" y="125482"/>
                  <a:pt x="125483" y="0"/>
                  <a:pt x="280808" y="0"/>
                </a:cubicBezTo>
                <a:close/>
              </a:path>
            </a:pathLst>
          </a:custGeom>
          <a:solidFill>
            <a:schemeClr val="bg1"/>
          </a:solidFill>
          <a:ln>
            <a:noFill/>
          </a:ln>
          <a:effectLst/>
        </p:spPr>
        <p:txBody>
          <a:bodyPr wrap="square" anchor="ctr">
            <a:noAutofit/>
          </a:bodyPr>
          <a:lstStyle/>
          <a:p>
            <a:endParaRPr lang="en-US" sz="675">
              <a:latin typeface="Lato Light" panose="020F0502020204030203" pitchFamily="34" charset="0"/>
            </a:endParaRPr>
          </a:p>
        </p:txBody>
      </p:sp>
      <p:sp>
        <p:nvSpPr>
          <p:cNvPr id="35" name="TextBox 34">
            <a:extLst>
              <a:ext uri="{FF2B5EF4-FFF2-40B4-BE49-F238E27FC236}">
                <a16:creationId xmlns:a16="http://schemas.microsoft.com/office/drawing/2014/main" id="{626EABAD-BAF4-CC42-872D-32FB3A84500A}"/>
              </a:ext>
            </a:extLst>
          </p:cNvPr>
          <p:cNvSpPr txBox="1"/>
          <p:nvPr/>
        </p:nvSpPr>
        <p:spPr>
          <a:xfrm>
            <a:off x="6238551" y="1929613"/>
            <a:ext cx="4611800" cy="830997"/>
          </a:xfrm>
          <a:prstGeom prst="rect">
            <a:avLst/>
          </a:prstGeom>
          <a:noFill/>
        </p:spPr>
        <p:txBody>
          <a:bodyPr wrap="square" rtlCol="0" anchor="t">
            <a:spAutoFit/>
          </a:bodyPr>
          <a:lstStyle/>
          <a:p>
            <a:r>
              <a:rPr lang="en-GB" sz="1200" b="0" dirty="0">
                <a:effectLst/>
              </a:rPr>
              <a:t>Owners can adjust their pricing strategy based on identified significant features, such as the number of bedrooms, location coordinates, and other relevant attributes.</a:t>
            </a:r>
          </a:p>
          <a:p>
            <a:endParaRPr lang="en-US" sz="1200" dirty="0">
              <a:ea typeface="Lato Light" panose="020F0502020204030203" pitchFamily="34" charset="0"/>
              <a:cs typeface="Lato Light" panose="020F0502020204030203" pitchFamily="34" charset="0"/>
            </a:endParaRPr>
          </a:p>
        </p:txBody>
      </p:sp>
      <p:sp>
        <p:nvSpPr>
          <p:cNvPr id="36" name="TextBox 35">
            <a:extLst>
              <a:ext uri="{FF2B5EF4-FFF2-40B4-BE49-F238E27FC236}">
                <a16:creationId xmlns:a16="http://schemas.microsoft.com/office/drawing/2014/main" id="{11DB0BE4-58AD-1F44-AF3E-6D3A43BCFAA1}"/>
              </a:ext>
            </a:extLst>
          </p:cNvPr>
          <p:cNvSpPr txBox="1"/>
          <p:nvPr/>
        </p:nvSpPr>
        <p:spPr>
          <a:xfrm>
            <a:off x="6238552" y="1606228"/>
            <a:ext cx="2212080" cy="338554"/>
          </a:xfrm>
          <a:prstGeom prst="rect">
            <a:avLst/>
          </a:prstGeom>
          <a:noFill/>
        </p:spPr>
        <p:txBody>
          <a:bodyPr wrap="none" rtlCol="0" anchor="t">
            <a:spAutoFit/>
          </a:bodyPr>
          <a:lstStyle/>
          <a:p>
            <a:r>
              <a:rPr lang="en-US" sz="1600" b="1" dirty="0">
                <a:solidFill>
                  <a:schemeClr val="accent1"/>
                </a:solidFill>
                <a:ea typeface="Lato Light" panose="020F0502020204030203" pitchFamily="34" charset="0"/>
                <a:cs typeface="Poppins" pitchFamily="2" charset="77"/>
              </a:rPr>
              <a:t>PRICING OPTIMIZATION</a:t>
            </a:r>
          </a:p>
        </p:txBody>
      </p:sp>
      <p:sp>
        <p:nvSpPr>
          <p:cNvPr id="39" name="TextBox 38">
            <a:extLst>
              <a:ext uri="{FF2B5EF4-FFF2-40B4-BE49-F238E27FC236}">
                <a16:creationId xmlns:a16="http://schemas.microsoft.com/office/drawing/2014/main" id="{CF3A5316-BA81-DA41-981B-BB81963CB73F}"/>
              </a:ext>
            </a:extLst>
          </p:cNvPr>
          <p:cNvSpPr txBox="1"/>
          <p:nvPr/>
        </p:nvSpPr>
        <p:spPr>
          <a:xfrm>
            <a:off x="6225765" y="3046932"/>
            <a:ext cx="4611800" cy="830997"/>
          </a:xfrm>
          <a:prstGeom prst="rect">
            <a:avLst/>
          </a:prstGeom>
          <a:noFill/>
        </p:spPr>
        <p:txBody>
          <a:bodyPr wrap="square" rtlCol="0" anchor="t">
            <a:spAutoFit/>
          </a:bodyPr>
          <a:lstStyle/>
          <a:p>
            <a:r>
              <a:rPr lang="en-GB" sz="1200" b="0" dirty="0">
                <a:effectLst/>
              </a:rPr>
              <a:t>Owners can offer higher rates during peak seasons when demand is high and adjust prices accordingly during low-demand periods to maintain a steady flow of guests. This approach can lead to improved financial performance and better utilization of their rental properties.</a:t>
            </a:r>
          </a:p>
        </p:txBody>
      </p:sp>
      <p:sp>
        <p:nvSpPr>
          <p:cNvPr id="40" name="TextBox 39">
            <a:extLst>
              <a:ext uri="{FF2B5EF4-FFF2-40B4-BE49-F238E27FC236}">
                <a16:creationId xmlns:a16="http://schemas.microsoft.com/office/drawing/2014/main" id="{3C842980-4ACE-3746-9E06-BF92078E3CDA}"/>
              </a:ext>
            </a:extLst>
          </p:cNvPr>
          <p:cNvSpPr txBox="1"/>
          <p:nvPr/>
        </p:nvSpPr>
        <p:spPr>
          <a:xfrm>
            <a:off x="6238550" y="2737636"/>
            <a:ext cx="2880725" cy="338554"/>
          </a:xfrm>
          <a:prstGeom prst="rect">
            <a:avLst/>
          </a:prstGeom>
          <a:noFill/>
        </p:spPr>
        <p:txBody>
          <a:bodyPr wrap="none" rtlCol="0" anchor="t">
            <a:spAutoFit/>
          </a:bodyPr>
          <a:lstStyle/>
          <a:p>
            <a:r>
              <a:rPr lang="en-US" sz="1600" b="1" dirty="0">
                <a:solidFill>
                  <a:schemeClr val="accent2"/>
                </a:solidFill>
                <a:ea typeface="Lato Light" panose="020F0502020204030203" pitchFamily="34" charset="0"/>
                <a:cs typeface="Poppins" pitchFamily="2" charset="77"/>
              </a:rPr>
              <a:t>PEAK SEASONS IDENTIFICATION</a:t>
            </a:r>
          </a:p>
        </p:txBody>
      </p:sp>
      <p:sp>
        <p:nvSpPr>
          <p:cNvPr id="42" name="TextBox 41">
            <a:extLst>
              <a:ext uri="{FF2B5EF4-FFF2-40B4-BE49-F238E27FC236}">
                <a16:creationId xmlns:a16="http://schemas.microsoft.com/office/drawing/2014/main" id="{8C40642F-4CE8-3D4E-B7F4-F86CED8F4F52}"/>
              </a:ext>
            </a:extLst>
          </p:cNvPr>
          <p:cNvSpPr txBox="1"/>
          <p:nvPr/>
        </p:nvSpPr>
        <p:spPr>
          <a:xfrm>
            <a:off x="6225765" y="4307272"/>
            <a:ext cx="4611800" cy="1015663"/>
          </a:xfrm>
          <a:prstGeom prst="rect">
            <a:avLst/>
          </a:prstGeom>
          <a:noFill/>
        </p:spPr>
        <p:txBody>
          <a:bodyPr wrap="square" rtlCol="0" anchor="t">
            <a:spAutoFit/>
          </a:bodyPr>
          <a:lstStyle/>
          <a:p>
            <a:r>
              <a:rPr lang="en-GB" sz="1200" b="0" dirty="0">
                <a:effectLst/>
                <a:latin typeface="Calibri" panose="020F0502020204030204" pitchFamily="34" charset="0"/>
                <a:cs typeface="Calibri" panose="020F0502020204030204" pitchFamily="34" charset="0"/>
              </a:rPr>
              <a:t>By understanding the features that have a significant impact on prices, owners can focus on improving those aspects of their accommodations. For example, they can invest in upgrading bedrooms, adding amenities, or highlighting proximity to attractions or popular landmarks.</a:t>
            </a:r>
          </a:p>
        </p:txBody>
      </p:sp>
      <p:sp>
        <p:nvSpPr>
          <p:cNvPr id="43" name="TextBox 42">
            <a:extLst>
              <a:ext uri="{FF2B5EF4-FFF2-40B4-BE49-F238E27FC236}">
                <a16:creationId xmlns:a16="http://schemas.microsoft.com/office/drawing/2014/main" id="{286B3BD0-75F7-9842-8D09-E0E97F2A5F13}"/>
              </a:ext>
            </a:extLst>
          </p:cNvPr>
          <p:cNvSpPr txBox="1"/>
          <p:nvPr/>
        </p:nvSpPr>
        <p:spPr>
          <a:xfrm>
            <a:off x="6225765" y="4024232"/>
            <a:ext cx="3254161" cy="338554"/>
          </a:xfrm>
          <a:prstGeom prst="rect">
            <a:avLst/>
          </a:prstGeom>
          <a:noFill/>
        </p:spPr>
        <p:txBody>
          <a:bodyPr wrap="none" rtlCol="0" anchor="t">
            <a:spAutoFit/>
          </a:bodyPr>
          <a:lstStyle/>
          <a:p>
            <a:r>
              <a:rPr lang="en-US" sz="1600" b="1" dirty="0">
                <a:solidFill>
                  <a:schemeClr val="accent3"/>
                </a:solidFill>
                <a:ea typeface="Lato Light" panose="020F0502020204030203" pitchFamily="34" charset="0"/>
                <a:cs typeface="Poppins" pitchFamily="2" charset="77"/>
              </a:rPr>
              <a:t>PROPERTY LISTINGS IMPROVEMENT</a:t>
            </a:r>
          </a:p>
        </p:txBody>
      </p:sp>
      <p:sp>
        <p:nvSpPr>
          <p:cNvPr id="45" name="TextBox 44">
            <a:extLst>
              <a:ext uri="{FF2B5EF4-FFF2-40B4-BE49-F238E27FC236}">
                <a16:creationId xmlns:a16="http://schemas.microsoft.com/office/drawing/2014/main" id="{9A5440C2-50F4-C84B-A92B-D445B2582315}"/>
              </a:ext>
            </a:extLst>
          </p:cNvPr>
          <p:cNvSpPr txBox="1"/>
          <p:nvPr/>
        </p:nvSpPr>
        <p:spPr>
          <a:xfrm>
            <a:off x="6238551" y="5752279"/>
            <a:ext cx="4611800" cy="830997"/>
          </a:xfrm>
          <a:prstGeom prst="rect">
            <a:avLst/>
          </a:prstGeom>
          <a:noFill/>
        </p:spPr>
        <p:txBody>
          <a:bodyPr wrap="square" rtlCol="0" anchor="t">
            <a:spAutoFit/>
          </a:bodyPr>
          <a:lstStyle/>
          <a:p>
            <a:r>
              <a:rPr lang="en-GB" sz="1200" b="0" dirty="0">
                <a:effectLst/>
                <a:latin typeface="Calibri" panose="020F0502020204030204" pitchFamily="34" charset="0"/>
                <a:cs typeface="Calibri" panose="020F0502020204030204" pitchFamily="34" charset="0"/>
              </a:rPr>
              <a:t>Potential Airbnb owners can identify locations and property characteristics that align with the features driving higher prices, which can guide their investment decisions and maximize their return on investment.</a:t>
            </a:r>
          </a:p>
        </p:txBody>
      </p:sp>
      <p:sp>
        <p:nvSpPr>
          <p:cNvPr id="46" name="TextBox 45">
            <a:extLst>
              <a:ext uri="{FF2B5EF4-FFF2-40B4-BE49-F238E27FC236}">
                <a16:creationId xmlns:a16="http://schemas.microsoft.com/office/drawing/2014/main" id="{0500DD54-9E14-7A4F-A213-3E5B9499BF77}"/>
              </a:ext>
            </a:extLst>
          </p:cNvPr>
          <p:cNvSpPr txBox="1"/>
          <p:nvPr/>
        </p:nvSpPr>
        <p:spPr>
          <a:xfrm>
            <a:off x="6238552" y="5428895"/>
            <a:ext cx="2993192" cy="338554"/>
          </a:xfrm>
          <a:prstGeom prst="rect">
            <a:avLst/>
          </a:prstGeom>
          <a:noFill/>
        </p:spPr>
        <p:txBody>
          <a:bodyPr wrap="none" rtlCol="0" anchor="t">
            <a:spAutoFit/>
          </a:bodyPr>
          <a:lstStyle/>
          <a:p>
            <a:r>
              <a:rPr lang="en-US" sz="1600" b="1" dirty="0">
                <a:solidFill>
                  <a:schemeClr val="accent4"/>
                </a:solidFill>
                <a:ea typeface="Lato Light" panose="020F0502020204030203" pitchFamily="34" charset="0"/>
                <a:cs typeface="Poppins" pitchFamily="2" charset="77"/>
              </a:rPr>
              <a:t>PROPERTY INVESTMENT INSIGHT</a:t>
            </a:r>
          </a:p>
        </p:txBody>
      </p:sp>
      <p:sp>
        <p:nvSpPr>
          <p:cNvPr id="2" name="Title 1">
            <a:extLst>
              <a:ext uri="{FF2B5EF4-FFF2-40B4-BE49-F238E27FC236}">
                <a16:creationId xmlns:a16="http://schemas.microsoft.com/office/drawing/2014/main" id="{1BC4ECED-091D-4C77-8F30-68FB9613D5C3}"/>
              </a:ext>
            </a:extLst>
          </p:cNvPr>
          <p:cNvSpPr>
            <a:spLocks noGrp="1"/>
          </p:cNvSpPr>
          <p:nvPr>
            <p:ph type="title"/>
          </p:nvPr>
        </p:nvSpPr>
        <p:spPr>
          <a:xfrm>
            <a:off x="838200" y="163643"/>
            <a:ext cx="10515600" cy="1325563"/>
          </a:xfrm>
        </p:spPr>
        <p:txBody>
          <a:bodyPr>
            <a:normAutofit/>
          </a:bodyPr>
          <a:lstStyle/>
          <a:p>
            <a:r>
              <a:rPr lang="en-US" sz="2400" b="1" dirty="0">
                <a:solidFill>
                  <a:schemeClr val="accent1">
                    <a:lumMod val="50000"/>
                  </a:schemeClr>
                </a:solidFill>
                <a:latin typeface="+mn-lt"/>
              </a:rPr>
              <a:t>Business insights &amp; applications</a:t>
            </a:r>
            <a:endParaRPr lang="en-GB" sz="2400" b="1" dirty="0">
              <a:solidFill>
                <a:schemeClr val="accent1">
                  <a:lumMod val="50000"/>
                </a:schemeClr>
              </a:solidFill>
              <a:latin typeface="+mn-lt"/>
            </a:endParaRPr>
          </a:p>
        </p:txBody>
      </p:sp>
      <p:sp>
        <p:nvSpPr>
          <p:cNvPr id="3" name="Slide Number Placeholder 2">
            <a:extLst>
              <a:ext uri="{FF2B5EF4-FFF2-40B4-BE49-F238E27FC236}">
                <a16:creationId xmlns:a16="http://schemas.microsoft.com/office/drawing/2014/main" id="{401C8C99-F10D-86E7-B4D9-638E1C7D3BB8}"/>
              </a:ext>
            </a:extLst>
          </p:cNvPr>
          <p:cNvSpPr>
            <a:spLocks noGrp="1"/>
          </p:cNvSpPr>
          <p:nvPr>
            <p:ph type="sldNum" sz="quarter" idx="12"/>
          </p:nvPr>
        </p:nvSpPr>
        <p:spPr/>
        <p:txBody>
          <a:bodyPr/>
          <a:lstStyle/>
          <a:p>
            <a:fld id="{0211A9CF-B536-E449-967B-036AC2A50DE5}" type="slidenum">
              <a:rPr lang="en-US" smtClean="0"/>
              <a:t>7</a:t>
            </a:fld>
            <a:endParaRPr lang="en-US"/>
          </a:p>
        </p:txBody>
      </p:sp>
      <p:pic>
        <p:nvPicPr>
          <p:cNvPr id="4" name="Picture 3" descr="A red and black logo&#10;&#10;Description automatically generated">
            <a:extLst>
              <a:ext uri="{FF2B5EF4-FFF2-40B4-BE49-F238E27FC236}">
                <a16:creationId xmlns:a16="http://schemas.microsoft.com/office/drawing/2014/main" id="{9A526651-9732-AF8E-4C44-130DA500122C}"/>
              </a:ext>
            </a:extLst>
          </p:cNvPr>
          <p:cNvPicPr>
            <a:picLocks noChangeAspect="1"/>
          </p:cNvPicPr>
          <p:nvPr/>
        </p:nvPicPr>
        <p:blipFill>
          <a:blip r:embed="rId2"/>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244427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626">
            <a:extLst>
              <a:ext uri="{FF2B5EF4-FFF2-40B4-BE49-F238E27FC236}">
                <a16:creationId xmlns:a16="http://schemas.microsoft.com/office/drawing/2014/main" id="{B5C2AE74-E7A0-F840-9351-5A849AB1B918}"/>
              </a:ext>
            </a:extLst>
          </p:cNvPr>
          <p:cNvSpPr/>
          <p:nvPr/>
        </p:nvSpPr>
        <p:spPr>
          <a:xfrm rot="10800000" flipH="1">
            <a:off x="10398482" y="4309443"/>
            <a:ext cx="727623" cy="385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4">
              <a:lumMod val="75000"/>
            </a:schemeClr>
          </a:solidFill>
          <a:ln w="12700" cap="flat">
            <a:noFill/>
            <a:miter lim="400000"/>
          </a:ln>
          <a:effectLst/>
        </p:spPr>
        <p:txBody>
          <a:bodyPr wrap="square" lIns="0" tIns="0" rIns="0" bIns="0" numCol="1" anchor="t">
            <a:noAutofit/>
          </a:bodyPr>
          <a:lstStyle/>
          <a:p>
            <a:endParaRPr sz="2532"/>
          </a:p>
        </p:txBody>
      </p:sp>
      <p:sp>
        <p:nvSpPr>
          <p:cNvPr id="48" name="Shape 47627">
            <a:extLst>
              <a:ext uri="{FF2B5EF4-FFF2-40B4-BE49-F238E27FC236}">
                <a16:creationId xmlns:a16="http://schemas.microsoft.com/office/drawing/2014/main" id="{A255F2CA-76B1-434E-A0A5-FC3235841E12}"/>
              </a:ext>
            </a:extLst>
          </p:cNvPr>
          <p:cNvSpPr/>
          <p:nvPr/>
        </p:nvSpPr>
        <p:spPr>
          <a:xfrm rot="10800000">
            <a:off x="5639704" y="3052317"/>
            <a:ext cx="5486400" cy="1257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solidFill>
            <a:schemeClr val="accent4"/>
          </a:solidFill>
          <a:ln w="12700" cap="flat">
            <a:noFill/>
            <a:miter lim="400000"/>
          </a:ln>
          <a:effectLst/>
        </p:spPr>
        <p:txBody>
          <a:bodyPr wrap="square" lIns="0" tIns="0" rIns="0" bIns="0" numCol="1" anchor="t">
            <a:noAutofit/>
          </a:bodyPr>
          <a:lstStyle/>
          <a:p>
            <a:endParaRPr sz="2532"/>
          </a:p>
        </p:txBody>
      </p:sp>
      <p:sp>
        <p:nvSpPr>
          <p:cNvPr id="31" name="Shape 47644">
            <a:extLst>
              <a:ext uri="{FF2B5EF4-FFF2-40B4-BE49-F238E27FC236}">
                <a16:creationId xmlns:a16="http://schemas.microsoft.com/office/drawing/2014/main" id="{10BE30CF-DF7C-6D47-AC18-3BB49174F48D}"/>
              </a:ext>
            </a:extLst>
          </p:cNvPr>
          <p:cNvSpPr/>
          <p:nvPr/>
        </p:nvSpPr>
        <p:spPr>
          <a:xfrm rot="10800000" flipH="1">
            <a:off x="10398482" y="2527128"/>
            <a:ext cx="727623" cy="385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endParaRPr sz="2532"/>
          </a:p>
        </p:txBody>
      </p:sp>
      <p:sp>
        <p:nvSpPr>
          <p:cNvPr id="32" name="Shape 47645">
            <a:extLst>
              <a:ext uri="{FF2B5EF4-FFF2-40B4-BE49-F238E27FC236}">
                <a16:creationId xmlns:a16="http://schemas.microsoft.com/office/drawing/2014/main" id="{A1DD19AF-4437-F84E-BD6E-B912B2411350}"/>
              </a:ext>
            </a:extLst>
          </p:cNvPr>
          <p:cNvSpPr/>
          <p:nvPr/>
        </p:nvSpPr>
        <p:spPr>
          <a:xfrm rot="10800000">
            <a:off x="5639704" y="1270001"/>
            <a:ext cx="5486400" cy="12571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532"/>
          </a:p>
        </p:txBody>
      </p:sp>
      <p:sp>
        <p:nvSpPr>
          <p:cNvPr id="55" name="Shape 47617">
            <a:extLst>
              <a:ext uri="{FF2B5EF4-FFF2-40B4-BE49-F238E27FC236}">
                <a16:creationId xmlns:a16="http://schemas.microsoft.com/office/drawing/2014/main" id="{52951C90-2F1E-534A-B72A-5E202AE06651}"/>
              </a:ext>
            </a:extLst>
          </p:cNvPr>
          <p:cNvSpPr/>
          <p:nvPr/>
        </p:nvSpPr>
        <p:spPr>
          <a:xfrm rot="10800000" flipH="1">
            <a:off x="10398482" y="6091756"/>
            <a:ext cx="727623" cy="385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6">
              <a:lumMod val="75000"/>
            </a:schemeClr>
          </a:solidFill>
          <a:ln w="12700" cap="flat">
            <a:noFill/>
            <a:miter lim="400000"/>
          </a:ln>
          <a:effectLst/>
        </p:spPr>
        <p:txBody>
          <a:bodyPr wrap="square" lIns="0" tIns="0" rIns="0" bIns="0" numCol="1" anchor="t">
            <a:noAutofit/>
          </a:bodyPr>
          <a:lstStyle/>
          <a:p>
            <a:endParaRPr sz="2532"/>
          </a:p>
        </p:txBody>
      </p:sp>
      <p:sp>
        <p:nvSpPr>
          <p:cNvPr id="56" name="Shape 47618">
            <a:extLst>
              <a:ext uri="{FF2B5EF4-FFF2-40B4-BE49-F238E27FC236}">
                <a16:creationId xmlns:a16="http://schemas.microsoft.com/office/drawing/2014/main" id="{684BB475-57BB-0843-B7CA-C4B4DB0868E4}"/>
              </a:ext>
            </a:extLst>
          </p:cNvPr>
          <p:cNvSpPr/>
          <p:nvPr/>
        </p:nvSpPr>
        <p:spPr>
          <a:xfrm rot="10800000">
            <a:off x="5639704" y="4834628"/>
            <a:ext cx="5486400" cy="12571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solidFill>
            <a:schemeClr val="accent6"/>
          </a:solidFill>
          <a:ln w="12700" cap="flat">
            <a:noFill/>
            <a:miter lim="400000"/>
          </a:ln>
          <a:effectLst/>
        </p:spPr>
        <p:txBody>
          <a:bodyPr wrap="square" lIns="0" tIns="0" rIns="0" bIns="0" numCol="1" anchor="t">
            <a:noAutofit/>
          </a:bodyPr>
          <a:lstStyle/>
          <a:p>
            <a:endParaRPr sz="2532" dirty="0"/>
          </a:p>
        </p:txBody>
      </p:sp>
      <p:sp>
        <p:nvSpPr>
          <p:cNvPr id="39" name="Shape 47635">
            <a:extLst>
              <a:ext uri="{FF2B5EF4-FFF2-40B4-BE49-F238E27FC236}">
                <a16:creationId xmlns:a16="http://schemas.microsoft.com/office/drawing/2014/main" id="{6EF70BEF-5D54-F043-8120-3FC14CD638FC}"/>
              </a:ext>
            </a:extLst>
          </p:cNvPr>
          <p:cNvSpPr/>
          <p:nvPr/>
        </p:nvSpPr>
        <p:spPr>
          <a:xfrm rot="10800000">
            <a:off x="1091297" y="4309443"/>
            <a:ext cx="727623" cy="385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3">
              <a:lumMod val="75000"/>
            </a:schemeClr>
          </a:solidFill>
          <a:ln w="12700" cap="flat">
            <a:noFill/>
            <a:miter lim="400000"/>
          </a:ln>
          <a:effectLst/>
        </p:spPr>
        <p:txBody>
          <a:bodyPr wrap="square" lIns="0" tIns="0" rIns="0" bIns="0" numCol="1" anchor="t">
            <a:noAutofit/>
          </a:bodyPr>
          <a:lstStyle/>
          <a:p>
            <a:endParaRPr sz="2532"/>
          </a:p>
        </p:txBody>
      </p:sp>
      <p:sp>
        <p:nvSpPr>
          <p:cNvPr id="40" name="Shape 47636">
            <a:extLst>
              <a:ext uri="{FF2B5EF4-FFF2-40B4-BE49-F238E27FC236}">
                <a16:creationId xmlns:a16="http://schemas.microsoft.com/office/drawing/2014/main" id="{4CB975F5-4D10-D141-A509-240DA56DD5CC}"/>
              </a:ext>
            </a:extLst>
          </p:cNvPr>
          <p:cNvSpPr/>
          <p:nvPr/>
        </p:nvSpPr>
        <p:spPr>
          <a:xfrm>
            <a:off x="1091296" y="3052318"/>
            <a:ext cx="5486400" cy="1257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solidFill>
            <a:schemeClr val="accent3"/>
          </a:solidFill>
          <a:ln w="12700" cap="flat">
            <a:noFill/>
            <a:miter lim="400000"/>
          </a:ln>
          <a:effectLst/>
        </p:spPr>
        <p:txBody>
          <a:bodyPr wrap="square" lIns="0" tIns="0" rIns="0" bIns="0" numCol="1" anchor="t">
            <a:noAutofit/>
          </a:bodyPr>
          <a:lstStyle/>
          <a:p>
            <a:endParaRPr sz="2532"/>
          </a:p>
        </p:txBody>
      </p:sp>
      <p:sp>
        <p:nvSpPr>
          <p:cNvPr id="23" name="Shape 47653">
            <a:extLst>
              <a:ext uri="{FF2B5EF4-FFF2-40B4-BE49-F238E27FC236}">
                <a16:creationId xmlns:a16="http://schemas.microsoft.com/office/drawing/2014/main" id="{63E81952-23E5-2C4F-BD60-1F62CB868D53}"/>
              </a:ext>
            </a:extLst>
          </p:cNvPr>
          <p:cNvSpPr/>
          <p:nvPr/>
        </p:nvSpPr>
        <p:spPr>
          <a:xfrm rot="10800000">
            <a:off x="1091297" y="2527129"/>
            <a:ext cx="727623" cy="385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lumMod val="75000"/>
            </a:schemeClr>
          </a:solidFill>
          <a:ln w="12700" cap="flat">
            <a:noFill/>
            <a:miter lim="400000"/>
          </a:ln>
          <a:effectLst/>
        </p:spPr>
        <p:txBody>
          <a:bodyPr wrap="square" lIns="0" tIns="0" rIns="0" bIns="0" numCol="1" anchor="t">
            <a:noAutofit/>
          </a:bodyPr>
          <a:lstStyle/>
          <a:p>
            <a:endParaRPr sz="2532"/>
          </a:p>
        </p:txBody>
      </p:sp>
      <p:sp>
        <p:nvSpPr>
          <p:cNvPr id="24" name="Shape 47654">
            <a:extLst>
              <a:ext uri="{FF2B5EF4-FFF2-40B4-BE49-F238E27FC236}">
                <a16:creationId xmlns:a16="http://schemas.microsoft.com/office/drawing/2014/main" id="{9D100863-AEED-0949-8C4A-80F23469D587}"/>
              </a:ext>
            </a:extLst>
          </p:cNvPr>
          <p:cNvSpPr/>
          <p:nvPr/>
        </p:nvSpPr>
        <p:spPr>
          <a:xfrm>
            <a:off x="1091296" y="1270002"/>
            <a:ext cx="5486400" cy="1257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532"/>
          </a:p>
        </p:txBody>
      </p:sp>
      <p:sp>
        <p:nvSpPr>
          <p:cNvPr id="15" name="Shape 47662">
            <a:extLst>
              <a:ext uri="{FF2B5EF4-FFF2-40B4-BE49-F238E27FC236}">
                <a16:creationId xmlns:a16="http://schemas.microsoft.com/office/drawing/2014/main" id="{3492D11A-2482-D047-ABEB-1B8F96E86234}"/>
              </a:ext>
            </a:extLst>
          </p:cNvPr>
          <p:cNvSpPr/>
          <p:nvPr/>
        </p:nvSpPr>
        <p:spPr>
          <a:xfrm rot="10800000">
            <a:off x="1091297" y="6091757"/>
            <a:ext cx="727623" cy="385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5"/>
          </a:solidFill>
          <a:ln w="12700" cap="flat">
            <a:noFill/>
            <a:miter lim="400000"/>
          </a:ln>
          <a:effectLst/>
        </p:spPr>
        <p:txBody>
          <a:bodyPr wrap="square" lIns="0" tIns="0" rIns="0" bIns="0" numCol="1" anchor="t">
            <a:noAutofit/>
          </a:bodyPr>
          <a:lstStyle/>
          <a:p>
            <a:endParaRPr sz="2532"/>
          </a:p>
        </p:txBody>
      </p:sp>
      <p:sp>
        <p:nvSpPr>
          <p:cNvPr id="16" name="Shape 47663">
            <a:extLst>
              <a:ext uri="{FF2B5EF4-FFF2-40B4-BE49-F238E27FC236}">
                <a16:creationId xmlns:a16="http://schemas.microsoft.com/office/drawing/2014/main" id="{CA53F45F-6145-094C-AD82-16EA4A02969C}"/>
              </a:ext>
            </a:extLst>
          </p:cNvPr>
          <p:cNvSpPr/>
          <p:nvPr/>
        </p:nvSpPr>
        <p:spPr>
          <a:xfrm>
            <a:off x="1091296" y="4834630"/>
            <a:ext cx="5486400" cy="1257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solidFill>
            <a:schemeClr val="accent5">
              <a:lumMod val="90000"/>
              <a:lumOff val="10000"/>
            </a:schemeClr>
          </a:solidFill>
          <a:ln w="12700" cap="flat">
            <a:noFill/>
            <a:miter lim="400000"/>
          </a:ln>
          <a:effectLst/>
        </p:spPr>
        <p:txBody>
          <a:bodyPr wrap="square" lIns="0" tIns="0" rIns="0" bIns="0" numCol="1" anchor="t">
            <a:noAutofit/>
          </a:bodyPr>
          <a:lstStyle/>
          <a:p>
            <a:endParaRPr sz="2532"/>
          </a:p>
        </p:txBody>
      </p:sp>
      <p:sp>
        <p:nvSpPr>
          <p:cNvPr id="68" name="TextBox 67">
            <a:extLst>
              <a:ext uri="{FF2B5EF4-FFF2-40B4-BE49-F238E27FC236}">
                <a16:creationId xmlns:a16="http://schemas.microsoft.com/office/drawing/2014/main" id="{4A9135E2-B656-974C-A77D-0225C398E2D7}"/>
              </a:ext>
            </a:extLst>
          </p:cNvPr>
          <p:cNvSpPr txBox="1"/>
          <p:nvPr/>
        </p:nvSpPr>
        <p:spPr>
          <a:xfrm>
            <a:off x="6575511" y="1405433"/>
            <a:ext cx="3641343" cy="338554"/>
          </a:xfrm>
          <a:prstGeom prst="rect">
            <a:avLst/>
          </a:prstGeom>
          <a:noFill/>
        </p:spPr>
        <p:txBody>
          <a:bodyPr wrap="square" rtlCol="0" anchor="b">
            <a:spAutoFit/>
          </a:bodyPr>
          <a:lstStyle/>
          <a:p>
            <a:pPr algn="r"/>
            <a:r>
              <a:rPr lang="en-US" sz="1600" b="1" dirty="0">
                <a:solidFill>
                  <a:schemeClr val="bg1"/>
                </a:solidFill>
                <a:cs typeface="Poppins" pitchFamily="2" charset="77"/>
              </a:rPr>
              <a:t>PROPERTY DESCRIPTION</a:t>
            </a:r>
          </a:p>
        </p:txBody>
      </p:sp>
      <p:sp>
        <p:nvSpPr>
          <p:cNvPr id="69" name="TextBox 68">
            <a:extLst>
              <a:ext uri="{FF2B5EF4-FFF2-40B4-BE49-F238E27FC236}">
                <a16:creationId xmlns:a16="http://schemas.microsoft.com/office/drawing/2014/main" id="{8CAC8DC7-FE54-394E-93BB-D4444DF97796}"/>
              </a:ext>
            </a:extLst>
          </p:cNvPr>
          <p:cNvSpPr txBox="1"/>
          <p:nvPr/>
        </p:nvSpPr>
        <p:spPr>
          <a:xfrm>
            <a:off x="6577907" y="1749043"/>
            <a:ext cx="3639159" cy="461665"/>
          </a:xfrm>
          <a:prstGeom prst="rect">
            <a:avLst/>
          </a:prstGeom>
          <a:noFill/>
        </p:spPr>
        <p:txBody>
          <a:bodyPr wrap="square" rtlCol="0" anchor="t">
            <a:spAutoFit/>
          </a:bodyPr>
          <a:lstStyle/>
          <a:p>
            <a:pPr algn="r"/>
            <a:r>
              <a:rPr lang="en-US" sz="1200" dirty="0">
                <a:solidFill>
                  <a:schemeClr val="bg1"/>
                </a:solidFill>
                <a:ea typeface="Lato Light" panose="020F0502020204030203" pitchFamily="34" charset="0"/>
                <a:cs typeface="Lato Light" panose="020F0502020204030203" pitchFamily="34" charset="0"/>
              </a:rPr>
              <a:t>List of what the places offer, house rules, safety, cancellation policy, etc.</a:t>
            </a:r>
          </a:p>
        </p:txBody>
      </p:sp>
      <p:sp>
        <p:nvSpPr>
          <p:cNvPr id="77" name="TextBox 76">
            <a:extLst>
              <a:ext uri="{FF2B5EF4-FFF2-40B4-BE49-F238E27FC236}">
                <a16:creationId xmlns:a16="http://schemas.microsoft.com/office/drawing/2014/main" id="{1C519031-24DF-974C-B6FE-D1CD1960B098}"/>
              </a:ext>
            </a:extLst>
          </p:cNvPr>
          <p:cNvSpPr txBox="1"/>
          <p:nvPr/>
        </p:nvSpPr>
        <p:spPr>
          <a:xfrm>
            <a:off x="6575511" y="3183309"/>
            <a:ext cx="3643948" cy="338554"/>
          </a:xfrm>
          <a:prstGeom prst="rect">
            <a:avLst/>
          </a:prstGeom>
          <a:noFill/>
        </p:spPr>
        <p:txBody>
          <a:bodyPr wrap="square" rtlCol="0" anchor="b">
            <a:spAutoFit/>
          </a:bodyPr>
          <a:lstStyle/>
          <a:p>
            <a:pPr algn="r"/>
            <a:r>
              <a:rPr lang="en-US" sz="1600" b="1" dirty="0">
                <a:solidFill>
                  <a:schemeClr val="bg1"/>
                </a:solidFill>
                <a:cs typeface="Poppins" pitchFamily="2" charset="77"/>
              </a:rPr>
              <a:t>DETAILS OF REVIEWS</a:t>
            </a:r>
          </a:p>
        </p:txBody>
      </p:sp>
      <p:sp>
        <p:nvSpPr>
          <p:cNvPr id="78" name="TextBox 77">
            <a:extLst>
              <a:ext uri="{FF2B5EF4-FFF2-40B4-BE49-F238E27FC236}">
                <a16:creationId xmlns:a16="http://schemas.microsoft.com/office/drawing/2014/main" id="{2829170F-FEFE-D047-97AF-14B2703FB0DC}"/>
              </a:ext>
            </a:extLst>
          </p:cNvPr>
          <p:cNvSpPr txBox="1"/>
          <p:nvPr/>
        </p:nvSpPr>
        <p:spPr>
          <a:xfrm>
            <a:off x="6577697" y="3526919"/>
            <a:ext cx="3641764" cy="461665"/>
          </a:xfrm>
          <a:prstGeom prst="rect">
            <a:avLst/>
          </a:prstGeom>
          <a:noFill/>
        </p:spPr>
        <p:txBody>
          <a:bodyPr wrap="square" rtlCol="0" anchor="t">
            <a:spAutoFit/>
          </a:bodyPr>
          <a:lstStyle/>
          <a:p>
            <a:pPr algn="r"/>
            <a:r>
              <a:rPr lang="en-US" sz="1200" dirty="0">
                <a:solidFill>
                  <a:schemeClr val="bg1"/>
                </a:solidFill>
                <a:ea typeface="Lato Light" panose="020F0502020204030203" pitchFamily="34" charset="0"/>
                <a:cs typeface="Lato Light" panose="020F0502020204030203" pitchFamily="34" charset="0"/>
              </a:rPr>
              <a:t>This can be useful to identify which factors customers care about, their feeling, etc.</a:t>
            </a:r>
          </a:p>
        </p:txBody>
      </p:sp>
      <p:sp>
        <p:nvSpPr>
          <p:cNvPr id="80" name="TextBox 79">
            <a:extLst>
              <a:ext uri="{FF2B5EF4-FFF2-40B4-BE49-F238E27FC236}">
                <a16:creationId xmlns:a16="http://schemas.microsoft.com/office/drawing/2014/main" id="{53A640F6-2316-0340-B580-59CA72CC6A1A}"/>
              </a:ext>
            </a:extLst>
          </p:cNvPr>
          <p:cNvSpPr txBox="1"/>
          <p:nvPr/>
        </p:nvSpPr>
        <p:spPr>
          <a:xfrm>
            <a:off x="6550321" y="4963381"/>
            <a:ext cx="3666744" cy="338554"/>
          </a:xfrm>
          <a:prstGeom prst="rect">
            <a:avLst/>
          </a:prstGeom>
          <a:noFill/>
        </p:spPr>
        <p:txBody>
          <a:bodyPr wrap="square" rtlCol="0" anchor="b">
            <a:spAutoFit/>
          </a:bodyPr>
          <a:lstStyle/>
          <a:p>
            <a:pPr algn="r"/>
            <a:r>
              <a:rPr lang="en-US" sz="1600" b="1" dirty="0">
                <a:solidFill>
                  <a:schemeClr val="bg1"/>
                </a:solidFill>
                <a:cs typeface="Poppins" pitchFamily="2" charset="77"/>
              </a:rPr>
              <a:t>NUMBER OF BOOKINGS PER MONTH</a:t>
            </a:r>
          </a:p>
        </p:txBody>
      </p:sp>
      <p:sp>
        <p:nvSpPr>
          <p:cNvPr id="81" name="TextBox 80">
            <a:extLst>
              <a:ext uri="{FF2B5EF4-FFF2-40B4-BE49-F238E27FC236}">
                <a16:creationId xmlns:a16="http://schemas.microsoft.com/office/drawing/2014/main" id="{800313E7-121F-C244-B3AE-8869F460808B}"/>
              </a:ext>
            </a:extLst>
          </p:cNvPr>
          <p:cNvSpPr txBox="1"/>
          <p:nvPr/>
        </p:nvSpPr>
        <p:spPr>
          <a:xfrm>
            <a:off x="6552716" y="5306991"/>
            <a:ext cx="3666744" cy="276999"/>
          </a:xfrm>
          <a:prstGeom prst="rect">
            <a:avLst/>
          </a:prstGeom>
          <a:noFill/>
        </p:spPr>
        <p:txBody>
          <a:bodyPr wrap="square" rtlCol="0" anchor="t">
            <a:spAutoFit/>
          </a:bodyPr>
          <a:lstStyle/>
          <a:p>
            <a:pPr algn="r"/>
            <a:r>
              <a:rPr lang="en-US" sz="1200" dirty="0">
                <a:solidFill>
                  <a:schemeClr val="bg1"/>
                </a:solidFill>
                <a:ea typeface="Lato Light" panose="020F0502020204030203" pitchFamily="34" charset="0"/>
                <a:cs typeface="Lato Light" panose="020F0502020204030203" pitchFamily="34" charset="0"/>
              </a:rPr>
              <a:t>Popularity &amp; estimated revenue of a place.</a:t>
            </a:r>
          </a:p>
        </p:txBody>
      </p:sp>
      <p:sp>
        <p:nvSpPr>
          <p:cNvPr id="83" name="TextBox 82">
            <a:extLst>
              <a:ext uri="{FF2B5EF4-FFF2-40B4-BE49-F238E27FC236}">
                <a16:creationId xmlns:a16="http://schemas.microsoft.com/office/drawing/2014/main" id="{D5A9EE4B-B8D7-4749-BA83-DB94A43F265A}"/>
              </a:ext>
            </a:extLst>
          </p:cNvPr>
          <p:cNvSpPr txBox="1"/>
          <p:nvPr/>
        </p:nvSpPr>
        <p:spPr>
          <a:xfrm>
            <a:off x="1977005" y="1405433"/>
            <a:ext cx="3662699" cy="338554"/>
          </a:xfrm>
          <a:prstGeom prst="rect">
            <a:avLst/>
          </a:prstGeom>
          <a:noFill/>
        </p:spPr>
        <p:txBody>
          <a:bodyPr wrap="square" rtlCol="0" anchor="b">
            <a:spAutoFit/>
          </a:bodyPr>
          <a:lstStyle/>
          <a:p>
            <a:r>
              <a:rPr lang="en-US" sz="1600" b="1" dirty="0">
                <a:solidFill>
                  <a:schemeClr val="bg1"/>
                </a:solidFill>
                <a:cs typeface="Poppins" pitchFamily="2" charset="77"/>
              </a:rPr>
              <a:t>NUMBER OF REVIEWS</a:t>
            </a:r>
          </a:p>
        </p:txBody>
      </p:sp>
      <p:sp>
        <p:nvSpPr>
          <p:cNvPr id="84" name="TextBox 83">
            <a:extLst>
              <a:ext uri="{FF2B5EF4-FFF2-40B4-BE49-F238E27FC236}">
                <a16:creationId xmlns:a16="http://schemas.microsoft.com/office/drawing/2014/main" id="{ACB1D6BA-0483-D441-99C7-5E76FE313E23}"/>
              </a:ext>
            </a:extLst>
          </p:cNvPr>
          <p:cNvSpPr txBox="1"/>
          <p:nvPr/>
        </p:nvSpPr>
        <p:spPr>
          <a:xfrm>
            <a:off x="1974250" y="1749043"/>
            <a:ext cx="3665455" cy="461665"/>
          </a:xfrm>
          <a:prstGeom prst="rect">
            <a:avLst/>
          </a:prstGeom>
          <a:noFill/>
        </p:spPr>
        <p:txBody>
          <a:bodyPr wrap="square" rtlCol="0" anchor="t">
            <a:spAutoFit/>
          </a:bodyPr>
          <a:lstStyle/>
          <a:p>
            <a:r>
              <a:rPr lang="en-US" sz="1200" dirty="0">
                <a:solidFill>
                  <a:schemeClr val="bg1"/>
                </a:solidFill>
                <a:ea typeface="Lato Light" panose="020F0502020204030203" pitchFamily="34" charset="0"/>
                <a:cs typeface="Lato Light" panose="020F0502020204030203" pitchFamily="34" charset="0"/>
              </a:rPr>
              <a:t>This can show the attraction of a place and how customers like/dislike a place</a:t>
            </a:r>
          </a:p>
        </p:txBody>
      </p:sp>
      <p:sp>
        <p:nvSpPr>
          <p:cNvPr id="86" name="TextBox 85">
            <a:extLst>
              <a:ext uri="{FF2B5EF4-FFF2-40B4-BE49-F238E27FC236}">
                <a16:creationId xmlns:a16="http://schemas.microsoft.com/office/drawing/2014/main" id="{85799A95-ED25-B34F-80C5-E34877278D13}"/>
              </a:ext>
            </a:extLst>
          </p:cNvPr>
          <p:cNvSpPr txBox="1"/>
          <p:nvPr/>
        </p:nvSpPr>
        <p:spPr>
          <a:xfrm>
            <a:off x="1977005" y="3188429"/>
            <a:ext cx="3662699" cy="338554"/>
          </a:xfrm>
          <a:prstGeom prst="rect">
            <a:avLst/>
          </a:prstGeom>
          <a:noFill/>
        </p:spPr>
        <p:txBody>
          <a:bodyPr wrap="square" rtlCol="0" anchor="b">
            <a:spAutoFit/>
          </a:bodyPr>
          <a:lstStyle/>
          <a:p>
            <a:r>
              <a:rPr lang="en-US" sz="1600" b="1" dirty="0">
                <a:solidFill>
                  <a:schemeClr val="bg1"/>
                </a:solidFill>
                <a:cs typeface="Poppins" pitchFamily="2" charset="77"/>
              </a:rPr>
              <a:t>RATINGS</a:t>
            </a:r>
          </a:p>
        </p:txBody>
      </p:sp>
      <p:sp>
        <p:nvSpPr>
          <p:cNvPr id="87" name="TextBox 86">
            <a:extLst>
              <a:ext uri="{FF2B5EF4-FFF2-40B4-BE49-F238E27FC236}">
                <a16:creationId xmlns:a16="http://schemas.microsoft.com/office/drawing/2014/main" id="{026BAD6D-B1C6-8749-8C79-E3DA610E2855}"/>
              </a:ext>
            </a:extLst>
          </p:cNvPr>
          <p:cNvSpPr txBox="1"/>
          <p:nvPr/>
        </p:nvSpPr>
        <p:spPr>
          <a:xfrm>
            <a:off x="1974250" y="3532039"/>
            <a:ext cx="3667431" cy="646331"/>
          </a:xfrm>
          <a:prstGeom prst="rect">
            <a:avLst/>
          </a:prstGeom>
          <a:noFill/>
        </p:spPr>
        <p:txBody>
          <a:bodyPr wrap="square" rtlCol="0" anchor="t">
            <a:spAutoFit/>
          </a:bodyPr>
          <a:lstStyle/>
          <a:p>
            <a:r>
              <a:rPr lang="en-US" sz="1200" dirty="0">
                <a:solidFill>
                  <a:schemeClr val="bg1"/>
                </a:solidFill>
                <a:ea typeface="Lato Light" panose="020F0502020204030203" pitchFamily="34" charset="0"/>
                <a:cs typeface="Lato Light" panose="020F0502020204030203" pitchFamily="34" charset="0"/>
              </a:rPr>
              <a:t>A measure for the quality of a place. This should be analyzed together with the number of reviews for accuracy.</a:t>
            </a:r>
          </a:p>
        </p:txBody>
      </p:sp>
      <p:sp>
        <p:nvSpPr>
          <p:cNvPr id="89" name="TextBox 88">
            <a:extLst>
              <a:ext uri="{FF2B5EF4-FFF2-40B4-BE49-F238E27FC236}">
                <a16:creationId xmlns:a16="http://schemas.microsoft.com/office/drawing/2014/main" id="{9641FF23-D896-6F4C-8E7C-CC2A5E73E4A9}"/>
              </a:ext>
            </a:extLst>
          </p:cNvPr>
          <p:cNvSpPr txBox="1"/>
          <p:nvPr/>
        </p:nvSpPr>
        <p:spPr>
          <a:xfrm>
            <a:off x="1977005" y="4970742"/>
            <a:ext cx="3662699" cy="338554"/>
          </a:xfrm>
          <a:prstGeom prst="rect">
            <a:avLst/>
          </a:prstGeom>
          <a:noFill/>
        </p:spPr>
        <p:txBody>
          <a:bodyPr wrap="square" rtlCol="0" anchor="b">
            <a:spAutoFit/>
          </a:bodyPr>
          <a:lstStyle/>
          <a:p>
            <a:r>
              <a:rPr lang="en-US" sz="1600" b="1" dirty="0">
                <a:solidFill>
                  <a:schemeClr val="bg1"/>
                </a:solidFill>
                <a:cs typeface="Poppins" pitchFamily="2" charset="77"/>
              </a:rPr>
              <a:t>PRICING STRUCTURE</a:t>
            </a:r>
          </a:p>
        </p:txBody>
      </p:sp>
      <p:sp>
        <p:nvSpPr>
          <p:cNvPr id="90" name="TextBox 89">
            <a:extLst>
              <a:ext uri="{FF2B5EF4-FFF2-40B4-BE49-F238E27FC236}">
                <a16:creationId xmlns:a16="http://schemas.microsoft.com/office/drawing/2014/main" id="{A18B9EEB-36ED-9C47-ABAA-B6391DD20E67}"/>
              </a:ext>
            </a:extLst>
          </p:cNvPr>
          <p:cNvSpPr txBox="1"/>
          <p:nvPr/>
        </p:nvSpPr>
        <p:spPr>
          <a:xfrm>
            <a:off x="1974250" y="5314353"/>
            <a:ext cx="3667431" cy="461665"/>
          </a:xfrm>
          <a:prstGeom prst="rect">
            <a:avLst/>
          </a:prstGeom>
          <a:noFill/>
        </p:spPr>
        <p:txBody>
          <a:bodyPr wrap="square" rtlCol="0" anchor="t">
            <a:spAutoFit/>
          </a:bodyPr>
          <a:lstStyle/>
          <a:p>
            <a:r>
              <a:rPr lang="en-US" sz="1200" dirty="0">
                <a:solidFill>
                  <a:schemeClr val="bg1"/>
                </a:solidFill>
                <a:ea typeface="Lato Light" panose="020F0502020204030203" pitchFamily="34" charset="0"/>
                <a:cs typeface="Lato Light" panose="020F0502020204030203" pitchFamily="34" charset="0"/>
              </a:rPr>
              <a:t>Detailed pricing strategy of a property which includes price per room, cleaning fee, discount, etc.</a:t>
            </a:r>
          </a:p>
        </p:txBody>
      </p:sp>
      <p:sp>
        <p:nvSpPr>
          <p:cNvPr id="91" name="Freeform 41">
            <a:extLst>
              <a:ext uri="{FF2B5EF4-FFF2-40B4-BE49-F238E27FC236}">
                <a16:creationId xmlns:a16="http://schemas.microsoft.com/office/drawing/2014/main" id="{FC611B36-F247-AD43-B72F-C084553EDAC5}"/>
              </a:ext>
            </a:extLst>
          </p:cNvPr>
          <p:cNvSpPr>
            <a:spLocks noChangeArrowheads="1"/>
          </p:cNvSpPr>
          <p:nvPr/>
        </p:nvSpPr>
        <p:spPr bwMode="auto">
          <a:xfrm>
            <a:off x="1317032" y="1673537"/>
            <a:ext cx="422275" cy="450056"/>
          </a:xfrm>
          <a:custGeom>
            <a:avLst/>
            <a:gdLst>
              <a:gd name="T0" fmla="*/ 450379 w 2344"/>
              <a:gd name="T1" fmla="*/ 478140 h 2500"/>
              <a:gd name="T2" fmla="*/ 731775 w 2344"/>
              <a:gd name="T3" fmla="*/ 421973 h 2500"/>
              <a:gd name="T4" fmla="*/ 731775 w 2344"/>
              <a:gd name="T5" fmla="*/ 703168 h 2500"/>
              <a:gd name="T6" fmla="*/ 450379 w 2344"/>
              <a:gd name="T7" fmla="*/ 646641 h 2500"/>
              <a:gd name="T8" fmla="*/ 731775 w 2344"/>
              <a:gd name="T9" fmla="*/ 703168 h 2500"/>
              <a:gd name="T10" fmla="*/ 366068 w 2344"/>
              <a:gd name="T11" fmla="*/ 365446 h 2500"/>
              <a:gd name="T12" fmla="*/ 337964 w 2344"/>
              <a:gd name="T13" fmla="*/ 337362 h 2500"/>
              <a:gd name="T14" fmla="*/ 366068 w 2344"/>
              <a:gd name="T15" fmla="*/ 309279 h 2500"/>
              <a:gd name="T16" fmla="*/ 394171 w 2344"/>
              <a:gd name="T17" fmla="*/ 337362 h 2500"/>
              <a:gd name="T18" fmla="*/ 366068 w 2344"/>
              <a:gd name="T19" fmla="*/ 478140 h 2500"/>
              <a:gd name="T20" fmla="*/ 337964 w 2344"/>
              <a:gd name="T21" fmla="*/ 449696 h 2500"/>
              <a:gd name="T22" fmla="*/ 366068 w 2344"/>
              <a:gd name="T23" fmla="*/ 421973 h 2500"/>
              <a:gd name="T24" fmla="*/ 394171 w 2344"/>
              <a:gd name="T25" fmla="*/ 449696 h 2500"/>
              <a:gd name="T26" fmla="*/ 366068 w 2344"/>
              <a:gd name="T27" fmla="*/ 478140 h 2500"/>
              <a:gd name="T28" fmla="*/ 366068 w 2344"/>
              <a:gd name="T29" fmla="*/ 590474 h 2500"/>
              <a:gd name="T30" fmla="*/ 337964 w 2344"/>
              <a:gd name="T31" fmla="*/ 562391 h 2500"/>
              <a:gd name="T32" fmla="*/ 366068 w 2344"/>
              <a:gd name="T33" fmla="*/ 534307 h 2500"/>
              <a:gd name="T34" fmla="*/ 394171 w 2344"/>
              <a:gd name="T35" fmla="*/ 562391 h 2500"/>
              <a:gd name="T36" fmla="*/ 366068 w 2344"/>
              <a:gd name="T37" fmla="*/ 703168 h 2500"/>
              <a:gd name="T38" fmla="*/ 337964 w 2344"/>
              <a:gd name="T39" fmla="*/ 674725 h 2500"/>
              <a:gd name="T40" fmla="*/ 366068 w 2344"/>
              <a:gd name="T41" fmla="*/ 646641 h 2500"/>
              <a:gd name="T42" fmla="*/ 394171 w 2344"/>
              <a:gd name="T43" fmla="*/ 674725 h 2500"/>
              <a:gd name="T44" fmla="*/ 366068 w 2344"/>
              <a:gd name="T45" fmla="*/ 703168 h 2500"/>
              <a:gd name="T46" fmla="*/ 619000 w 2344"/>
              <a:gd name="T47" fmla="*/ 534307 h 2500"/>
              <a:gd name="T48" fmla="*/ 450379 w 2344"/>
              <a:gd name="T49" fmla="*/ 590474 h 2500"/>
              <a:gd name="T50" fmla="*/ 450379 w 2344"/>
              <a:gd name="T51" fmla="*/ 309279 h 2500"/>
              <a:gd name="T52" fmla="*/ 703311 w 2344"/>
              <a:gd name="T53" fmla="*/ 365446 h 2500"/>
              <a:gd name="T54" fmla="*/ 450379 w 2344"/>
              <a:gd name="T55" fmla="*/ 309279 h 2500"/>
              <a:gd name="T56" fmla="*/ 647104 w 2344"/>
              <a:gd name="T57" fmla="*/ 140418 h 2500"/>
              <a:gd name="T58" fmla="*/ 450379 w 2344"/>
              <a:gd name="T59" fmla="*/ 196585 h 2500"/>
              <a:gd name="T60" fmla="*/ 225189 w 2344"/>
              <a:gd name="T61" fmla="*/ 815502 h 2500"/>
              <a:gd name="T62" fmla="*/ 197086 w 2344"/>
              <a:gd name="T63" fmla="*/ 843586 h 2500"/>
              <a:gd name="T64" fmla="*/ 168982 w 2344"/>
              <a:gd name="T65" fmla="*/ 815502 h 2500"/>
              <a:gd name="T66" fmla="*/ 168982 w 2344"/>
              <a:gd name="T67" fmla="*/ 309279 h 2500"/>
              <a:gd name="T68" fmla="*/ 225189 w 2344"/>
              <a:gd name="T69" fmla="*/ 281195 h 2500"/>
              <a:gd name="T70" fmla="*/ 112775 w 2344"/>
              <a:gd name="T71" fmla="*/ 590474 h 2500"/>
              <a:gd name="T72" fmla="*/ 56568 w 2344"/>
              <a:gd name="T73" fmla="*/ 309279 h 2500"/>
              <a:gd name="T74" fmla="*/ 84311 w 2344"/>
              <a:gd name="T75" fmla="*/ 281195 h 2500"/>
              <a:gd name="T76" fmla="*/ 112775 w 2344"/>
              <a:gd name="T77" fmla="*/ 309279 h 2500"/>
              <a:gd name="T78" fmla="*/ 225189 w 2344"/>
              <a:gd name="T79" fmla="*/ 0 h 2500"/>
              <a:gd name="T80" fmla="*/ 84311 w 2344"/>
              <a:gd name="T81" fmla="*/ 225028 h 2500"/>
              <a:gd name="T82" fmla="*/ 0 w 2344"/>
              <a:gd name="T83" fmla="*/ 309279 h 2500"/>
              <a:gd name="T84" fmla="*/ 112775 w 2344"/>
              <a:gd name="T85" fmla="*/ 646641 h 2500"/>
              <a:gd name="T86" fmla="*/ 112775 w 2344"/>
              <a:gd name="T87" fmla="*/ 815502 h 2500"/>
              <a:gd name="T88" fmla="*/ 759879 w 2344"/>
              <a:gd name="T89" fmla="*/ 899753 h 2500"/>
              <a:gd name="T90" fmla="*/ 844190 w 2344"/>
              <a:gd name="T91" fmla="*/ 815502 h 2500"/>
              <a:gd name="T92" fmla="*/ 225189 w 2344"/>
              <a:gd name="T93" fmla="*/ 0 h 25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44" h="2500">
                <a:moveTo>
                  <a:pt x="2031" y="1328"/>
                </a:moveTo>
                <a:lnTo>
                  <a:pt x="1250" y="1328"/>
                </a:lnTo>
                <a:lnTo>
                  <a:pt x="1250" y="1172"/>
                </a:lnTo>
                <a:lnTo>
                  <a:pt x="2031" y="1172"/>
                </a:lnTo>
                <a:lnTo>
                  <a:pt x="2031" y="1328"/>
                </a:lnTo>
                <a:close/>
                <a:moveTo>
                  <a:pt x="2031" y="1953"/>
                </a:moveTo>
                <a:lnTo>
                  <a:pt x="1250" y="1953"/>
                </a:lnTo>
                <a:lnTo>
                  <a:pt x="1250" y="1796"/>
                </a:lnTo>
                <a:lnTo>
                  <a:pt x="2031" y="1796"/>
                </a:lnTo>
                <a:lnTo>
                  <a:pt x="2031" y="1953"/>
                </a:lnTo>
                <a:close/>
                <a:moveTo>
                  <a:pt x="1016" y="1015"/>
                </a:moveTo>
                <a:lnTo>
                  <a:pt x="1016" y="1015"/>
                </a:lnTo>
                <a:cubicBezTo>
                  <a:pt x="972" y="1015"/>
                  <a:pt x="938" y="980"/>
                  <a:pt x="938" y="937"/>
                </a:cubicBezTo>
                <a:cubicBezTo>
                  <a:pt x="938" y="893"/>
                  <a:pt x="972" y="859"/>
                  <a:pt x="1016" y="859"/>
                </a:cubicBezTo>
                <a:cubicBezTo>
                  <a:pt x="1059" y="859"/>
                  <a:pt x="1094" y="893"/>
                  <a:pt x="1094" y="937"/>
                </a:cubicBezTo>
                <a:cubicBezTo>
                  <a:pt x="1094" y="980"/>
                  <a:pt x="1059" y="1015"/>
                  <a:pt x="1016" y="1015"/>
                </a:cubicBezTo>
                <a:close/>
                <a:moveTo>
                  <a:pt x="1016" y="1328"/>
                </a:moveTo>
                <a:lnTo>
                  <a:pt x="1016" y="1328"/>
                </a:lnTo>
                <a:cubicBezTo>
                  <a:pt x="972" y="1328"/>
                  <a:pt x="938" y="1293"/>
                  <a:pt x="938" y="1249"/>
                </a:cubicBezTo>
                <a:cubicBezTo>
                  <a:pt x="938" y="1206"/>
                  <a:pt x="972" y="1172"/>
                  <a:pt x="1016" y="1172"/>
                </a:cubicBezTo>
                <a:cubicBezTo>
                  <a:pt x="1059" y="1172"/>
                  <a:pt x="1094" y="1206"/>
                  <a:pt x="1094" y="1249"/>
                </a:cubicBezTo>
                <a:cubicBezTo>
                  <a:pt x="1094" y="1293"/>
                  <a:pt x="1059" y="1328"/>
                  <a:pt x="1016" y="1328"/>
                </a:cubicBezTo>
                <a:close/>
                <a:moveTo>
                  <a:pt x="1016" y="1640"/>
                </a:moveTo>
                <a:lnTo>
                  <a:pt x="1016" y="1640"/>
                </a:lnTo>
                <a:cubicBezTo>
                  <a:pt x="972" y="1640"/>
                  <a:pt x="938" y="1605"/>
                  <a:pt x="938" y="1562"/>
                </a:cubicBezTo>
                <a:cubicBezTo>
                  <a:pt x="938" y="1519"/>
                  <a:pt x="972" y="1484"/>
                  <a:pt x="1016" y="1484"/>
                </a:cubicBezTo>
                <a:cubicBezTo>
                  <a:pt x="1059" y="1484"/>
                  <a:pt x="1094" y="1519"/>
                  <a:pt x="1094" y="1562"/>
                </a:cubicBezTo>
                <a:cubicBezTo>
                  <a:pt x="1094" y="1605"/>
                  <a:pt x="1059" y="1640"/>
                  <a:pt x="1016" y="1640"/>
                </a:cubicBezTo>
                <a:close/>
                <a:moveTo>
                  <a:pt x="1016" y="1953"/>
                </a:moveTo>
                <a:lnTo>
                  <a:pt x="1016" y="1953"/>
                </a:lnTo>
                <a:cubicBezTo>
                  <a:pt x="972" y="1953"/>
                  <a:pt x="938" y="1917"/>
                  <a:pt x="938" y="1874"/>
                </a:cubicBezTo>
                <a:cubicBezTo>
                  <a:pt x="938" y="1831"/>
                  <a:pt x="972" y="1796"/>
                  <a:pt x="1016" y="1796"/>
                </a:cubicBezTo>
                <a:cubicBezTo>
                  <a:pt x="1059" y="1796"/>
                  <a:pt x="1094" y="1831"/>
                  <a:pt x="1094" y="1874"/>
                </a:cubicBezTo>
                <a:cubicBezTo>
                  <a:pt x="1094" y="1917"/>
                  <a:pt x="1059" y="1953"/>
                  <a:pt x="1016" y="1953"/>
                </a:cubicBezTo>
                <a:close/>
                <a:moveTo>
                  <a:pt x="1250" y="1484"/>
                </a:moveTo>
                <a:lnTo>
                  <a:pt x="1718" y="1484"/>
                </a:lnTo>
                <a:lnTo>
                  <a:pt x="1718" y="1640"/>
                </a:lnTo>
                <a:lnTo>
                  <a:pt x="1250" y="1640"/>
                </a:lnTo>
                <a:lnTo>
                  <a:pt x="1250" y="1484"/>
                </a:lnTo>
                <a:close/>
                <a:moveTo>
                  <a:pt x="1250" y="859"/>
                </a:moveTo>
                <a:lnTo>
                  <a:pt x="1952" y="859"/>
                </a:lnTo>
                <a:lnTo>
                  <a:pt x="1952" y="1015"/>
                </a:lnTo>
                <a:lnTo>
                  <a:pt x="1250" y="1015"/>
                </a:lnTo>
                <a:lnTo>
                  <a:pt x="1250" y="859"/>
                </a:lnTo>
                <a:close/>
                <a:moveTo>
                  <a:pt x="1250" y="390"/>
                </a:moveTo>
                <a:lnTo>
                  <a:pt x="1796" y="390"/>
                </a:lnTo>
                <a:lnTo>
                  <a:pt x="1796" y="546"/>
                </a:lnTo>
                <a:lnTo>
                  <a:pt x="1250" y="546"/>
                </a:lnTo>
                <a:lnTo>
                  <a:pt x="1250" y="390"/>
                </a:lnTo>
                <a:close/>
                <a:moveTo>
                  <a:pt x="625" y="2265"/>
                </a:moveTo>
                <a:lnTo>
                  <a:pt x="625" y="2265"/>
                </a:lnTo>
                <a:cubicBezTo>
                  <a:pt x="625" y="2308"/>
                  <a:pt x="590" y="2343"/>
                  <a:pt x="547" y="2343"/>
                </a:cubicBezTo>
                <a:cubicBezTo>
                  <a:pt x="504" y="2343"/>
                  <a:pt x="469" y="2308"/>
                  <a:pt x="469" y="2265"/>
                </a:cubicBezTo>
                <a:lnTo>
                  <a:pt x="469" y="859"/>
                </a:lnTo>
                <a:cubicBezTo>
                  <a:pt x="469" y="831"/>
                  <a:pt x="463" y="806"/>
                  <a:pt x="454" y="781"/>
                </a:cubicBezTo>
                <a:lnTo>
                  <a:pt x="625" y="781"/>
                </a:lnTo>
                <a:lnTo>
                  <a:pt x="625" y="2265"/>
                </a:lnTo>
                <a:close/>
                <a:moveTo>
                  <a:pt x="313" y="1640"/>
                </a:moveTo>
                <a:lnTo>
                  <a:pt x="157" y="1640"/>
                </a:lnTo>
                <a:lnTo>
                  <a:pt x="157" y="859"/>
                </a:lnTo>
                <a:cubicBezTo>
                  <a:pt x="157" y="816"/>
                  <a:pt x="191" y="781"/>
                  <a:pt x="234" y="781"/>
                </a:cubicBezTo>
                <a:cubicBezTo>
                  <a:pt x="277" y="781"/>
                  <a:pt x="313" y="816"/>
                  <a:pt x="313" y="859"/>
                </a:cubicBezTo>
                <a:lnTo>
                  <a:pt x="313" y="1640"/>
                </a:lnTo>
                <a:close/>
                <a:moveTo>
                  <a:pt x="625" y="0"/>
                </a:moveTo>
                <a:lnTo>
                  <a:pt x="625" y="625"/>
                </a:lnTo>
                <a:lnTo>
                  <a:pt x="234" y="625"/>
                </a:lnTo>
                <a:cubicBezTo>
                  <a:pt x="105" y="625"/>
                  <a:pt x="0" y="730"/>
                  <a:pt x="0" y="859"/>
                </a:cubicBezTo>
                <a:lnTo>
                  <a:pt x="0" y="1796"/>
                </a:lnTo>
                <a:lnTo>
                  <a:pt x="313" y="1796"/>
                </a:lnTo>
                <a:lnTo>
                  <a:pt x="313" y="2265"/>
                </a:lnTo>
                <a:cubicBezTo>
                  <a:pt x="313" y="2394"/>
                  <a:pt x="418" y="2499"/>
                  <a:pt x="547" y="2499"/>
                </a:cubicBezTo>
                <a:lnTo>
                  <a:pt x="2109" y="2499"/>
                </a:lnTo>
                <a:cubicBezTo>
                  <a:pt x="2238" y="2499"/>
                  <a:pt x="2343" y="2394"/>
                  <a:pt x="2343" y="2265"/>
                </a:cubicBezTo>
                <a:lnTo>
                  <a:pt x="2343" y="0"/>
                </a:lnTo>
                <a:lnTo>
                  <a:pt x="625" y="0"/>
                </a:lnTo>
                <a:close/>
              </a:path>
            </a:pathLst>
          </a:custGeom>
          <a:solidFill>
            <a:schemeClr val="bg1"/>
          </a:solidFill>
          <a:ln>
            <a:noFill/>
          </a:ln>
          <a:effectLst/>
        </p:spPr>
        <p:txBody>
          <a:bodyPr wrap="none" anchor="ctr"/>
          <a:lstStyle/>
          <a:p>
            <a:endParaRPr lang="en-US" sz="675"/>
          </a:p>
        </p:txBody>
      </p:sp>
      <p:sp>
        <p:nvSpPr>
          <p:cNvPr id="92" name="Freeform 91">
            <a:extLst>
              <a:ext uri="{FF2B5EF4-FFF2-40B4-BE49-F238E27FC236}">
                <a16:creationId xmlns:a16="http://schemas.microsoft.com/office/drawing/2014/main" id="{25A4FD87-AB48-494A-BD70-C0CCFCB82428}"/>
              </a:ext>
            </a:extLst>
          </p:cNvPr>
          <p:cNvSpPr>
            <a:spLocks noChangeArrowheads="1"/>
          </p:cNvSpPr>
          <p:nvPr/>
        </p:nvSpPr>
        <p:spPr bwMode="auto">
          <a:xfrm>
            <a:off x="1317032" y="3473306"/>
            <a:ext cx="450056" cy="421481"/>
          </a:xfrm>
          <a:custGeom>
            <a:avLst/>
            <a:gdLst>
              <a:gd name="T0" fmla="*/ 642085 w 899753"/>
              <a:gd name="T1" fmla="*/ 505575 h 842602"/>
              <a:gd name="T2" fmla="*/ 781355 w 899753"/>
              <a:gd name="T3" fmla="*/ 645275 h 842602"/>
              <a:gd name="T4" fmla="*/ 838935 w 899753"/>
              <a:gd name="T5" fmla="*/ 505575 h 842602"/>
              <a:gd name="T6" fmla="*/ 506413 w 899753"/>
              <a:gd name="T7" fmla="*/ 449262 h 842602"/>
              <a:gd name="T8" fmla="*/ 899753 w 899753"/>
              <a:gd name="T9" fmla="*/ 449262 h 842602"/>
              <a:gd name="T10" fmla="*/ 784594 w 899753"/>
              <a:gd name="T11" fmla="*/ 728301 h 842602"/>
              <a:gd name="T12" fmla="*/ 506990 w 899753"/>
              <a:gd name="T13" fmla="*/ 61123 h 842602"/>
              <a:gd name="T14" fmla="*/ 506990 w 899753"/>
              <a:gd name="T15" fmla="*/ 336892 h 842602"/>
              <a:gd name="T16" fmla="*/ 783372 w 899753"/>
              <a:gd name="T17" fmla="*/ 336892 h 842602"/>
              <a:gd name="T18" fmla="*/ 506990 w 899753"/>
              <a:gd name="T19" fmla="*/ 61123 h 842602"/>
              <a:gd name="T20" fmla="*/ 394203 w 899753"/>
              <a:gd name="T21" fmla="*/ 55562 h 842602"/>
              <a:gd name="T22" fmla="*/ 394203 w 899753"/>
              <a:gd name="T23" fmla="*/ 449082 h 842602"/>
              <a:gd name="T24" fmla="*/ 672740 w 899753"/>
              <a:gd name="T25" fmla="*/ 727390 h 842602"/>
              <a:gd name="T26" fmla="*/ 394203 w 899753"/>
              <a:gd name="T27" fmla="*/ 842602 h 842602"/>
              <a:gd name="T28" fmla="*/ 0 w 899753"/>
              <a:gd name="T29" fmla="*/ 449082 h 842602"/>
              <a:gd name="T30" fmla="*/ 394203 w 899753"/>
              <a:gd name="T31" fmla="*/ 55562 h 842602"/>
              <a:gd name="T32" fmla="*/ 450850 w 899753"/>
              <a:gd name="T33" fmla="*/ 0 h 842602"/>
              <a:gd name="T34" fmla="*/ 844190 w 899753"/>
              <a:gd name="T35" fmla="*/ 393341 h 842602"/>
              <a:gd name="T36" fmla="*/ 450850 w 899753"/>
              <a:gd name="T37" fmla="*/ 393341 h 842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99753" h="842602">
                <a:moveTo>
                  <a:pt x="642085" y="505575"/>
                </a:moveTo>
                <a:lnTo>
                  <a:pt x="781355" y="645275"/>
                </a:lnTo>
                <a:cubicBezTo>
                  <a:pt x="810865" y="603763"/>
                  <a:pt x="830658" y="556113"/>
                  <a:pt x="838935" y="505575"/>
                </a:cubicBezTo>
                <a:lnTo>
                  <a:pt x="642085" y="505575"/>
                </a:lnTo>
                <a:close/>
                <a:moveTo>
                  <a:pt x="506413" y="449262"/>
                </a:moveTo>
                <a:lnTo>
                  <a:pt x="899753" y="449262"/>
                </a:lnTo>
                <a:cubicBezTo>
                  <a:pt x="899753" y="558279"/>
                  <a:pt x="855849" y="656827"/>
                  <a:pt x="784594" y="728301"/>
                </a:cubicBezTo>
                <a:lnTo>
                  <a:pt x="506413" y="449262"/>
                </a:lnTo>
                <a:close/>
                <a:moveTo>
                  <a:pt x="506990" y="61123"/>
                </a:moveTo>
                <a:lnTo>
                  <a:pt x="506990" y="336892"/>
                </a:lnTo>
                <a:lnTo>
                  <a:pt x="783372" y="336892"/>
                </a:lnTo>
                <a:cubicBezTo>
                  <a:pt x="759620" y="195951"/>
                  <a:pt x="648060" y="84493"/>
                  <a:pt x="506990" y="61123"/>
                </a:cubicBezTo>
                <a:close/>
                <a:moveTo>
                  <a:pt x="394203" y="55562"/>
                </a:moveTo>
                <a:lnTo>
                  <a:pt x="394203" y="449082"/>
                </a:lnTo>
                <a:lnTo>
                  <a:pt x="672740" y="727390"/>
                </a:lnTo>
                <a:cubicBezTo>
                  <a:pt x="601394" y="798678"/>
                  <a:pt x="502663" y="842602"/>
                  <a:pt x="394203" y="842602"/>
                </a:cubicBezTo>
                <a:cubicBezTo>
                  <a:pt x="176203" y="842602"/>
                  <a:pt x="0" y="666544"/>
                  <a:pt x="0" y="449082"/>
                </a:cubicBezTo>
                <a:cubicBezTo>
                  <a:pt x="0" y="231620"/>
                  <a:pt x="176203" y="55562"/>
                  <a:pt x="394203" y="55562"/>
                </a:cubicBezTo>
                <a:close/>
                <a:moveTo>
                  <a:pt x="450850" y="0"/>
                </a:moveTo>
                <a:cubicBezTo>
                  <a:pt x="668213" y="0"/>
                  <a:pt x="844190" y="176176"/>
                  <a:pt x="844190" y="393341"/>
                </a:cubicBezTo>
                <a:lnTo>
                  <a:pt x="450850" y="393341"/>
                </a:lnTo>
                <a:lnTo>
                  <a:pt x="450850" y="0"/>
                </a:lnTo>
                <a:close/>
              </a:path>
            </a:pathLst>
          </a:custGeom>
          <a:solidFill>
            <a:schemeClr val="bg1"/>
          </a:solidFill>
          <a:ln>
            <a:noFill/>
          </a:ln>
          <a:effectLst/>
        </p:spPr>
        <p:txBody>
          <a:bodyPr anchor="ctr"/>
          <a:lstStyle/>
          <a:p>
            <a:endParaRPr lang="en-US" sz="675"/>
          </a:p>
        </p:txBody>
      </p:sp>
      <p:sp>
        <p:nvSpPr>
          <p:cNvPr id="93" name="Freeform 89">
            <a:extLst>
              <a:ext uri="{FF2B5EF4-FFF2-40B4-BE49-F238E27FC236}">
                <a16:creationId xmlns:a16="http://schemas.microsoft.com/office/drawing/2014/main" id="{A766C009-6401-0547-9967-24C590E15841}"/>
              </a:ext>
            </a:extLst>
          </p:cNvPr>
          <p:cNvSpPr>
            <a:spLocks noChangeArrowheads="1"/>
          </p:cNvSpPr>
          <p:nvPr/>
        </p:nvSpPr>
        <p:spPr bwMode="auto">
          <a:xfrm>
            <a:off x="1302744" y="5297267"/>
            <a:ext cx="450851" cy="337344"/>
          </a:xfrm>
          <a:custGeom>
            <a:avLst/>
            <a:gdLst>
              <a:gd name="T0" fmla="*/ 573956 w 901340"/>
              <a:gd name="T1" fmla="*/ 561975 h 674329"/>
              <a:gd name="T2" fmla="*/ 901340 w 901340"/>
              <a:gd name="T3" fmla="*/ 561975 h 674329"/>
              <a:gd name="T4" fmla="*/ 901340 w 901340"/>
              <a:gd name="T5" fmla="*/ 674329 h 674329"/>
              <a:gd name="T6" fmla="*/ 468313 w 901340"/>
              <a:gd name="T7" fmla="*/ 674329 h 674329"/>
              <a:gd name="T8" fmla="*/ 573956 w 901340"/>
              <a:gd name="T9" fmla="*/ 561975 h 674329"/>
              <a:gd name="T10" fmla="*/ 616811 w 901340"/>
              <a:gd name="T11" fmla="*/ 420688 h 674329"/>
              <a:gd name="T12" fmla="*/ 842604 w 901340"/>
              <a:gd name="T13" fmla="*/ 420688 h 674329"/>
              <a:gd name="T14" fmla="*/ 842604 w 901340"/>
              <a:gd name="T15" fmla="*/ 533040 h 674329"/>
              <a:gd name="T16" fmla="*/ 587375 w 901340"/>
              <a:gd name="T17" fmla="*/ 533040 h 674329"/>
              <a:gd name="T18" fmla="*/ 616811 w 901340"/>
              <a:gd name="T19" fmla="*/ 420688 h 674329"/>
              <a:gd name="T20" fmla="*/ 600075 w 901340"/>
              <a:gd name="T21" fmla="*/ 280988 h 674329"/>
              <a:gd name="T22" fmla="*/ 901339 w 901340"/>
              <a:gd name="T23" fmla="*/ 280988 h 674329"/>
              <a:gd name="T24" fmla="*/ 901339 w 901340"/>
              <a:gd name="T25" fmla="*/ 393341 h 674329"/>
              <a:gd name="T26" fmla="*/ 619919 w 901340"/>
              <a:gd name="T27" fmla="*/ 393341 h 674329"/>
              <a:gd name="T28" fmla="*/ 600075 w 901340"/>
              <a:gd name="T29" fmla="*/ 280988 h 674329"/>
              <a:gd name="T30" fmla="*/ 196799 w 901340"/>
              <a:gd name="T31" fmla="*/ 280982 h 674329"/>
              <a:gd name="T32" fmla="*/ 196799 w 901340"/>
              <a:gd name="T33" fmla="*/ 337072 h 674329"/>
              <a:gd name="T34" fmla="*/ 252925 w 901340"/>
              <a:gd name="T35" fmla="*/ 337072 h 674329"/>
              <a:gd name="T36" fmla="*/ 252925 w 901340"/>
              <a:gd name="T37" fmla="*/ 449611 h 674329"/>
              <a:gd name="T38" fmla="*/ 196799 w 901340"/>
              <a:gd name="T39" fmla="*/ 449611 h 674329"/>
              <a:gd name="T40" fmla="*/ 196799 w 901340"/>
              <a:gd name="T41" fmla="*/ 505700 h 674329"/>
              <a:gd name="T42" fmla="*/ 365176 w 901340"/>
              <a:gd name="T43" fmla="*/ 505700 h 674329"/>
              <a:gd name="T44" fmla="*/ 365176 w 901340"/>
              <a:gd name="T45" fmla="*/ 449611 h 674329"/>
              <a:gd name="T46" fmla="*/ 309051 w 901340"/>
              <a:gd name="T47" fmla="*/ 449611 h 674329"/>
              <a:gd name="T48" fmla="*/ 309051 w 901340"/>
              <a:gd name="T49" fmla="*/ 280982 h 674329"/>
              <a:gd name="T50" fmla="*/ 503238 w 901340"/>
              <a:gd name="T51" fmla="*/ 139700 h 674329"/>
              <a:gd name="T52" fmla="*/ 787040 w 901340"/>
              <a:gd name="T53" fmla="*/ 139700 h 674329"/>
              <a:gd name="T54" fmla="*/ 787040 w 901340"/>
              <a:gd name="T55" fmla="*/ 252053 h 674329"/>
              <a:gd name="T56" fmla="*/ 587154 w 901340"/>
              <a:gd name="T57" fmla="*/ 252053 h 674329"/>
              <a:gd name="T58" fmla="*/ 503238 w 901340"/>
              <a:gd name="T59" fmla="*/ 139700 h 674329"/>
              <a:gd name="T60" fmla="*/ 280988 w 901340"/>
              <a:gd name="T61" fmla="*/ 112713 h 674329"/>
              <a:gd name="T62" fmla="*/ 561615 w 901340"/>
              <a:gd name="T63" fmla="*/ 393521 h 674329"/>
              <a:gd name="T64" fmla="*/ 280988 w 901340"/>
              <a:gd name="T65" fmla="*/ 674329 h 674329"/>
              <a:gd name="T66" fmla="*/ 0 w 901340"/>
              <a:gd name="T67" fmla="*/ 393521 h 674329"/>
              <a:gd name="T68" fmla="*/ 280988 w 901340"/>
              <a:gd name="T69" fmla="*/ 112713 h 674329"/>
              <a:gd name="T70" fmla="*/ 282575 w 901340"/>
              <a:gd name="T71" fmla="*/ 0 h 674329"/>
              <a:gd name="T72" fmla="*/ 844190 w 901340"/>
              <a:gd name="T73" fmla="*/ 0 h 674329"/>
              <a:gd name="T74" fmla="*/ 844190 w 901340"/>
              <a:gd name="T75" fmla="*/ 112353 h 674329"/>
              <a:gd name="T76" fmla="*/ 468221 w 901340"/>
              <a:gd name="T77" fmla="*/ 112353 h 674329"/>
              <a:gd name="T78" fmla="*/ 282575 w 901340"/>
              <a:gd name="T79" fmla="*/ 55816 h 6743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01340" h="674329">
                <a:moveTo>
                  <a:pt x="573956" y="561975"/>
                </a:moveTo>
                <a:lnTo>
                  <a:pt x="901340" y="561975"/>
                </a:lnTo>
                <a:lnTo>
                  <a:pt x="901340" y="674329"/>
                </a:lnTo>
                <a:lnTo>
                  <a:pt x="468313" y="674329"/>
                </a:lnTo>
                <a:cubicBezTo>
                  <a:pt x="511940" y="645613"/>
                  <a:pt x="547996" y="607204"/>
                  <a:pt x="573956" y="561975"/>
                </a:cubicBezTo>
                <a:close/>
                <a:moveTo>
                  <a:pt x="616811" y="420688"/>
                </a:moveTo>
                <a:lnTo>
                  <a:pt x="842604" y="420688"/>
                </a:lnTo>
                <a:lnTo>
                  <a:pt x="842604" y="533040"/>
                </a:lnTo>
                <a:lnTo>
                  <a:pt x="587375" y="533040"/>
                </a:lnTo>
                <a:cubicBezTo>
                  <a:pt x="603529" y="498470"/>
                  <a:pt x="613580" y="460660"/>
                  <a:pt x="616811" y="420688"/>
                </a:cubicBezTo>
                <a:close/>
                <a:moveTo>
                  <a:pt x="600075" y="280988"/>
                </a:moveTo>
                <a:lnTo>
                  <a:pt x="901339" y="280988"/>
                </a:lnTo>
                <a:lnTo>
                  <a:pt x="901339" y="393341"/>
                </a:lnTo>
                <a:lnTo>
                  <a:pt x="619919" y="393341"/>
                </a:lnTo>
                <a:cubicBezTo>
                  <a:pt x="619919" y="353856"/>
                  <a:pt x="612703" y="316166"/>
                  <a:pt x="600075" y="280988"/>
                </a:cubicBezTo>
                <a:close/>
                <a:moveTo>
                  <a:pt x="196799" y="280982"/>
                </a:moveTo>
                <a:lnTo>
                  <a:pt x="196799" y="337072"/>
                </a:lnTo>
                <a:lnTo>
                  <a:pt x="252925" y="337072"/>
                </a:lnTo>
                <a:lnTo>
                  <a:pt x="252925" y="449611"/>
                </a:lnTo>
                <a:lnTo>
                  <a:pt x="196799" y="449611"/>
                </a:lnTo>
                <a:lnTo>
                  <a:pt x="196799" y="505700"/>
                </a:lnTo>
                <a:lnTo>
                  <a:pt x="365176" y="505700"/>
                </a:lnTo>
                <a:lnTo>
                  <a:pt x="365176" y="449611"/>
                </a:lnTo>
                <a:lnTo>
                  <a:pt x="309051" y="449611"/>
                </a:lnTo>
                <a:lnTo>
                  <a:pt x="309051" y="280982"/>
                </a:lnTo>
                <a:lnTo>
                  <a:pt x="196799" y="280982"/>
                </a:lnTo>
                <a:close/>
                <a:moveTo>
                  <a:pt x="503238" y="139700"/>
                </a:moveTo>
                <a:lnTo>
                  <a:pt x="787040" y="139700"/>
                </a:lnTo>
                <a:lnTo>
                  <a:pt x="787040" y="252053"/>
                </a:lnTo>
                <a:lnTo>
                  <a:pt x="587154" y="252053"/>
                </a:lnTo>
                <a:cubicBezTo>
                  <a:pt x="567346" y="208840"/>
                  <a:pt x="538894" y="170669"/>
                  <a:pt x="503238" y="139700"/>
                </a:cubicBezTo>
                <a:close/>
                <a:moveTo>
                  <a:pt x="280988" y="112713"/>
                </a:moveTo>
                <a:cubicBezTo>
                  <a:pt x="436053" y="112713"/>
                  <a:pt x="561615" y="238555"/>
                  <a:pt x="561615" y="393521"/>
                </a:cubicBezTo>
                <a:cubicBezTo>
                  <a:pt x="561615" y="548487"/>
                  <a:pt x="436053" y="674329"/>
                  <a:pt x="280988" y="674329"/>
                </a:cubicBezTo>
                <a:cubicBezTo>
                  <a:pt x="125923" y="674329"/>
                  <a:pt x="0" y="548487"/>
                  <a:pt x="0" y="393521"/>
                </a:cubicBezTo>
                <a:cubicBezTo>
                  <a:pt x="0" y="238555"/>
                  <a:pt x="125923" y="112713"/>
                  <a:pt x="280988" y="112713"/>
                </a:cubicBezTo>
                <a:close/>
                <a:moveTo>
                  <a:pt x="282575" y="0"/>
                </a:moveTo>
                <a:lnTo>
                  <a:pt x="844190" y="0"/>
                </a:lnTo>
                <a:lnTo>
                  <a:pt x="844190" y="112353"/>
                </a:lnTo>
                <a:lnTo>
                  <a:pt x="468221" y="112353"/>
                </a:lnTo>
                <a:cubicBezTo>
                  <a:pt x="415694" y="76702"/>
                  <a:pt x="351293" y="55816"/>
                  <a:pt x="282575" y="55816"/>
                </a:cubicBezTo>
                <a:lnTo>
                  <a:pt x="282575" y="0"/>
                </a:lnTo>
                <a:close/>
              </a:path>
            </a:pathLst>
          </a:custGeom>
          <a:solidFill>
            <a:schemeClr val="bg1"/>
          </a:solidFill>
          <a:ln>
            <a:noFill/>
          </a:ln>
          <a:effectLst/>
        </p:spPr>
        <p:txBody>
          <a:bodyPr anchor="ctr"/>
          <a:lstStyle/>
          <a:p>
            <a:endParaRPr lang="en-US" sz="675"/>
          </a:p>
        </p:txBody>
      </p:sp>
      <p:sp>
        <p:nvSpPr>
          <p:cNvPr id="96" name="Freeform 92">
            <a:extLst>
              <a:ext uri="{FF2B5EF4-FFF2-40B4-BE49-F238E27FC236}">
                <a16:creationId xmlns:a16="http://schemas.microsoft.com/office/drawing/2014/main" id="{E65C760A-88DF-DA48-B2A9-5E1039D4834E}"/>
              </a:ext>
            </a:extLst>
          </p:cNvPr>
          <p:cNvSpPr>
            <a:spLocks noChangeArrowheads="1"/>
          </p:cNvSpPr>
          <p:nvPr/>
        </p:nvSpPr>
        <p:spPr bwMode="auto">
          <a:xfrm>
            <a:off x="10445360" y="5238164"/>
            <a:ext cx="450056" cy="450056"/>
          </a:xfrm>
          <a:custGeom>
            <a:avLst/>
            <a:gdLst>
              <a:gd name="T0" fmla="*/ 0 w 899754"/>
              <a:gd name="T1" fmla="*/ 619125 h 899754"/>
              <a:gd name="T2" fmla="*/ 112108 w 899754"/>
              <a:gd name="T3" fmla="*/ 619125 h 899754"/>
              <a:gd name="T4" fmla="*/ 112108 w 899754"/>
              <a:gd name="T5" fmla="*/ 675179 h 899754"/>
              <a:gd name="T6" fmla="*/ 57850 w 899754"/>
              <a:gd name="T7" fmla="*/ 675179 h 899754"/>
              <a:gd name="T8" fmla="*/ 252602 w 899754"/>
              <a:gd name="T9" fmla="*/ 843700 h 899754"/>
              <a:gd name="T10" fmla="*/ 280629 w 899754"/>
              <a:gd name="T11" fmla="*/ 843700 h 899754"/>
              <a:gd name="T12" fmla="*/ 280629 w 899754"/>
              <a:gd name="T13" fmla="*/ 899754 h 899754"/>
              <a:gd name="T14" fmla="*/ 252602 w 899754"/>
              <a:gd name="T15" fmla="*/ 899754 h 899754"/>
              <a:gd name="T16" fmla="*/ 0 w 899754"/>
              <a:gd name="T17" fmla="*/ 647152 h 899754"/>
              <a:gd name="T18" fmla="*/ 618946 w 899754"/>
              <a:gd name="T19" fmla="*/ 338138 h 899754"/>
              <a:gd name="T20" fmla="*/ 899754 w 899754"/>
              <a:gd name="T21" fmla="*/ 618946 h 899754"/>
              <a:gd name="T22" fmla="*/ 618946 w 899754"/>
              <a:gd name="T23" fmla="*/ 899754 h 899754"/>
              <a:gd name="T24" fmla="*/ 338138 w 899754"/>
              <a:gd name="T25" fmla="*/ 618946 h 899754"/>
              <a:gd name="T26" fmla="*/ 340295 w 899754"/>
              <a:gd name="T27" fmla="*/ 585148 h 899754"/>
              <a:gd name="T28" fmla="*/ 585148 w 899754"/>
              <a:gd name="T29" fmla="*/ 340296 h 899754"/>
              <a:gd name="T30" fmla="*/ 618946 w 899754"/>
              <a:gd name="T31" fmla="*/ 338138 h 899754"/>
              <a:gd name="T32" fmla="*/ 254262 w 899754"/>
              <a:gd name="T33" fmla="*/ 112713 h 899754"/>
              <a:gd name="T34" fmla="*/ 310528 w 899754"/>
              <a:gd name="T35" fmla="*/ 112713 h 899754"/>
              <a:gd name="T36" fmla="*/ 310528 w 899754"/>
              <a:gd name="T37" fmla="*/ 140831 h 899754"/>
              <a:gd name="T38" fmla="*/ 338661 w 899754"/>
              <a:gd name="T39" fmla="*/ 140831 h 899754"/>
              <a:gd name="T40" fmla="*/ 366794 w 899754"/>
              <a:gd name="T41" fmla="*/ 140831 h 899754"/>
              <a:gd name="T42" fmla="*/ 366794 w 899754"/>
              <a:gd name="T43" fmla="*/ 197067 h 899754"/>
              <a:gd name="T44" fmla="*/ 338661 w 899754"/>
              <a:gd name="T45" fmla="*/ 197067 h 899754"/>
              <a:gd name="T46" fmla="*/ 310528 w 899754"/>
              <a:gd name="T47" fmla="*/ 197067 h 899754"/>
              <a:gd name="T48" fmla="*/ 254262 w 899754"/>
              <a:gd name="T49" fmla="*/ 197067 h 899754"/>
              <a:gd name="T50" fmla="*/ 226129 w 899754"/>
              <a:gd name="T51" fmla="*/ 225545 h 899754"/>
              <a:gd name="T52" fmla="*/ 254262 w 899754"/>
              <a:gd name="T53" fmla="*/ 253663 h 899754"/>
              <a:gd name="T54" fmla="*/ 310528 w 899754"/>
              <a:gd name="T55" fmla="*/ 253663 h 899754"/>
              <a:gd name="T56" fmla="*/ 394927 w 899754"/>
              <a:gd name="T57" fmla="*/ 338017 h 899754"/>
              <a:gd name="T58" fmla="*/ 310528 w 899754"/>
              <a:gd name="T59" fmla="*/ 422732 h 899754"/>
              <a:gd name="T60" fmla="*/ 310528 w 899754"/>
              <a:gd name="T61" fmla="*/ 450490 h 899754"/>
              <a:gd name="T62" fmla="*/ 254262 w 899754"/>
              <a:gd name="T63" fmla="*/ 450490 h 899754"/>
              <a:gd name="T64" fmla="*/ 254262 w 899754"/>
              <a:gd name="T65" fmla="*/ 422732 h 899754"/>
              <a:gd name="T66" fmla="*/ 226129 w 899754"/>
              <a:gd name="T67" fmla="*/ 422732 h 899754"/>
              <a:gd name="T68" fmla="*/ 197996 w 899754"/>
              <a:gd name="T69" fmla="*/ 422732 h 899754"/>
              <a:gd name="T70" fmla="*/ 197996 w 899754"/>
              <a:gd name="T71" fmla="*/ 366136 h 899754"/>
              <a:gd name="T72" fmla="*/ 226129 w 899754"/>
              <a:gd name="T73" fmla="*/ 366136 h 899754"/>
              <a:gd name="T74" fmla="*/ 254262 w 899754"/>
              <a:gd name="T75" fmla="*/ 366136 h 899754"/>
              <a:gd name="T76" fmla="*/ 310528 w 899754"/>
              <a:gd name="T77" fmla="*/ 366136 h 899754"/>
              <a:gd name="T78" fmla="*/ 338661 w 899754"/>
              <a:gd name="T79" fmla="*/ 338017 h 899754"/>
              <a:gd name="T80" fmla="*/ 310528 w 899754"/>
              <a:gd name="T81" fmla="*/ 309899 h 899754"/>
              <a:gd name="T82" fmla="*/ 254262 w 899754"/>
              <a:gd name="T83" fmla="*/ 309899 h 899754"/>
              <a:gd name="T84" fmla="*/ 169863 w 899754"/>
              <a:gd name="T85" fmla="*/ 225545 h 899754"/>
              <a:gd name="T86" fmla="*/ 254262 w 899754"/>
              <a:gd name="T87" fmla="*/ 140831 h 899754"/>
              <a:gd name="T88" fmla="*/ 280808 w 899754"/>
              <a:gd name="T89" fmla="*/ 56089 h 899754"/>
              <a:gd name="T90" fmla="*/ 56090 w 899754"/>
              <a:gd name="T91" fmla="*/ 280807 h 899754"/>
              <a:gd name="T92" fmla="*/ 280808 w 899754"/>
              <a:gd name="T93" fmla="*/ 505526 h 899754"/>
              <a:gd name="T94" fmla="*/ 505526 w 899754"/>
              <a:gd name="T95" fmla="*/ 280807 h 899754"/>
              <a:gd name="T96" fmla="*/ 280808 w 899754"/>
              <a:gd name="T97" fmla="*/ 56089 h 899754"/>
              <a:gd name="T98" fmla="*/ 619125 w 899754"/>
              <a:gd name="T99" fmla="*/ 0 h 899754"/>
              <a:gd name="T100" fmla="*/ 647152 w 899754"/>
              <a:gd name="T101" fmla="*/ 0 h 899754"/>
              <a:gd name="T102" fmla="*/ 899754 w 899754"/>
              <a:gd name="T103" fmla="*/ 252602 h 899754"/>
              <a:gd name="T104" fmla="*/ 899754 w 899754"/>
              <a:gd name="T105" fmla="*/ 280628 h 899754"/>
              <a:gd name="T106" fmla="*/ 787646 w 899754"/>
              <a:gd name="T107" fmla="*/ 280628 h 899754"/>
              <a:gd name="T108" fmla="*/ 787646 w 899754"/>
              <a:gd name="T109" fmla="*/ 224575 h 899754"/>
              <a:gd name="T110" fmla="*/ 841544 w 899754"/>
              <a:gd name="T111" fmla="*/ 224575 h 899754"/>
              <a:gd name="T112" fmla="*/ 647152 w 899754"/>
              <a:gd name="T113" fmla="*/ 56054 h 899754"/>
              <a:gd name="T114" fmla="*/ 619125 w 899754"/>
              <a:gd name="T115" fmla="*/ 56054 h 899754"/>
              <a:gd name="T116" fmla="*/ 280808 w 899754"/>
              <a:gd name="T117" fmla="*/ 0 h 899754"/>
              <a:gd name="T118" fmla="*/ 561616 w 899754"/>
              <a:gd name="T119" fmla="*/ 280807 h 899754"/>
              <a:gd name="T120" fmla="*/ 280808 w 899754"/>
              <a:gd name="T121" fmla="*/ 561616 h 899754"/>
              <a:gd name="T122" fmla="*/ 0 w 899754"/>
              <a:gd name="T123" fmla="*/ 280807 h 899754"/>
              <a:gd name="T124" fmla="*/ 280808 w 899754"/>
              <a:gd name="T125" fmla="*/ 0 h 8997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99754" h="899754">
                <a:moveTo>
                  <a:pt x="0" y="619125"/>
                </a:moveTo>
                <a:lnTo>
                  <a:pt x="112108" y="619125"/>
                </a:lnTo>
                <a:lnTo>
                  <a:pt x="112108" y="675179"/>
                </a:lnTo>
                <a:lnTo>
                  <a:pt x="57850" y="675179"/>
                </a:lnTo>
                <a:cubicBezTo>
                  <a:pt x="71505" y="770399"/>
                  <a:pt x="153789" y="843700"/>
                  <a:pt x="252602" y="843700"/>
                </a:cubicBezTo>
                <a:lnTo>
                  <a:pt x="280629" y="843700"/>
                </a:lnTo>
                <a:lnTo>
                  <a:pt x="280629" y="899754"/>
                </a:lnTo>
                <a:lnTo>
                  <a:pt x="252602" y="899754"/>
                </a:lnTo>
                <a:cubicBezTo>
                  <a:pt x="113186" y="899754"/>
                  <a:pt x="0" y="786568"/>
                  <a:pt x="0" y="647152"/>
                </a:cubicBezTo>
                <a:lnTo>
                  <a:pt x="0" y="619125"/>
                </a:lnTo>
                <a:close/>
                <a:moveTo>
                  <a:pt x="618946" y="338138"/>
                </a:moveTo>
                <a:cubicBezTo>
                  <a:pt x="773911" y="338138"/>
                  <a:pt x="899754" y="463621"/>
                  <a:pt x="899754" y="618946"/>
                </a:cubicBezTo>
                <a:cubicBezTo>
                  <a:pt x="899754" y="773912"/>
                  <a:pt x="773911" y="899754"/>
                  <a:pt x="618946" y="899754"/>
                </a:cubicBezTo>
                <a:cubicBezTo>
                  <a:pt x="463980" y="899754"/>
                  <a:pt x="338138" y="773912"/>
                  <a:pt x="338138" y="618946"/>
                </a:cubicBezTo>
                <a:cubicBezTo>
                  <a:pt x="338138" y="607800"/>
                  <a:pt x="338857" y="596294"/>
                  <a:pt x="340295" y="585148"/>
                </a:cubicBezTo>
                <a:cubicBezTo>
                  <a:pt x="463980" y="561418"/>
                  <a:pt x="561778" y="463980"/>
                  <a:pt x="585148" y="340296"/>
                </a:cubicBezTo>
                <a:cubicBezTo>
                  <a:pt x="596294" y="339217"/>
                  <a:pt x="607440" y="338138"/>
                  <a:pt x="618946" y="338138"/>
                </a:cubicBezTo>
                <a:close/>
                <a:moveTo>
                  <a:pt x="254262" y="112713"/>
                </a:moveTo>
                <a:lnTo>
                  <a:pt x="310528" y="112713"/>
                </a:lnTo>
                <a:lnTo>
                  <a:pt x="310528" y="140831"/>
                </a:lnTo>
                <a:lnTo>
                  <a:pt x="338661" y="140831"/>
                </a:lnTo>
                <a:lnTo>
                  <a:pt x="366794" y="140831"/>
                </a:lnTo>
                <a:lnTo>
                  <a:pt x="366794" y="197067"/>
                </a:lnTo>
                <a:lnTo>
                  <a:pt x="338661" y="197067"/>
                </a:lnTo>
                <a:lnTo>
                  <a:pt x="310528" y="197067"/>
                </a:lnTo>
                <a:lnTo>
                  <a:pt x="254262" y="197067"/>
                </a:lnTo>
                <a:cubicBezTo>
                  <a:pt x="238753" y="197067"/>
                  <a:pt x="226129" y="210044"/>
                  <a:pt x="226129" y="225545"/>
                </a:cubicBezTo>
                <a:cubicBezTo>
                  <a:pt x="226129" y="240686"/>
                  <a:pt x="238753" y="253663"/>
                  <a:pt x="254262" y="253663"/>
                </a:cubicBezTo>
                <a:lnTo>
                  <a:pt x="310528" y="253663"/>
                </a:lnTo>
                <a:cubicBezTo>
                  <a:pt x="357056" y="253663"/>
                  <a:pt x="394927" y="291514"/>
                  <a:pt x="394927" y="338017"/>
                </a:cubicBezTo>
                <a:cubicBezTo>
                  <a:pt x="394927" y="384521"/>
                  <a:pt x="357056" y="422732"/>
                  <a:pt x="310528" y="422732"/>
                </a:cubicBezTo>
                <a:lnTo>
                  <a:pt x="310528" y="450490"/>
                </a:lnTo>
                <a:lnTo>
                  <a:pt x="254262" y="450490"/>
                </a:lnTo>
                <a:lnTo>
                  <a:pt x="254262" y="422732"/>
                </a:lnTo>
                <a:lnTo>
                  <a:pt x="226129" y="422732"/>
                </a:lnTo>
                <a:lnTo>
                  <a:pt x="197996" y="422732"/>
                </a:lnTo>
                <a:lnTo>
                  <a:pt x="197996" y="366136"/>
                </a:lnTo>
                <a:lnTo>
                  <a:pt x="226129" y="366136"/>
                </a:lnTo>
                <a:lnTo>
                  <a:pt x="254262" y="366136"/>
                </a:lnTo>
                <a:lnTo>
                  <a:pt x="310528" y="366136"/>
                </a:lnTo>
                <a:cubicBezTo>
                  <a:pt x="326037" y="366136"/>
                  <a:pt x="338661" y="353519"/>
                  <a:pt x="338661" y="338017"/>
                </a:cubicBezTo>
                <a:cubicBezTo>
                  <a:pt x="338661" y="322516"/>
                  <a:pt x="326037" y="309899"/>
                  <a:pt x="310528" y="309899"/>
                </a:cubicBezTo>
                <a:lnTo>
                  <a:pt x="254262" y="309899"/>
                </a:lnTo>
                <a:cubicBezTo>
                  <a:pt x="207374" y="309899"/>
                  <a:pt x="169863" y="272048"/>
                  <a:pt x="169863" y="225545"/>
                </a:cubicBezTo>
                <a:cubicBezTo>
                  <a:pt x="169863" y="178682"/>
                  <a:pt x="207374" y="140831"/>
                  <a:pt x="254262" y="140831"/>
                </a:cubicBezTo>
                <a:lnTo>
                  <a:pt x="254262" y="112713"/>
                </a:lnTo>
                <a:close/>
                <a:moveTo>
                  <a:pt x="280808" y="56089"/>
                </a:moveTo>
                <a:cubicBezTo>
                  <a:pt x="156763" y="56089"/>
                  <a:pt x="56090" y="156763"/>
                  <a:pt x="56090" y="280807"/>
                </a:cubicBezTo>
                <a:cubicBezTo>
                  <a:pt x="56090" y="404493"/>
                  <a:pt x="156763" y="505526"/>
                  <a:pt x="280808" y="505526"/>
                </a:cubicBezTo>
                <a:cubicBezTo>
                  <a:pt x="404493" y="505526"/>
                  <a:pt x="505526" y="404493"/>
                  <a:pt x="505526" y="280807"/>
                </a:cubicBezTo>
                <a:cubicBezTo>
                  <a:pt x="505526" y="156763"/>
                  <a:pt x="404493" y="56089"/>
                  <a:pt x="280808" y="56089"/>
                </a:cubicBezTo>
                <a:close/>
                <a:moveTo>
                  <a:pt x="619125" y="0"/>
                </a:moveTo>
                <a:lnTo>
                  <a:pt x="647152" y="0"/>
                </a:lnTo>
                <a:cubicBezTo>
                  <a:pt x="786568" y="0"/>
                  <a:pt x="899754" y="113185"/>
                  <a:pt x="899754" y="252602"/>
                </a:cubicBezTo>
                <a:lnTo>
                  <a:pt x="899754" y="280628"/>
                </a:lnTo>
                <a:lnTo>
                  <a:pt x="787646" y="280628"/>
                </a:lnTo>
                <a:lnTo>
                  <a:pt x="787646" y="224575"/>
                </a:lnTo>
                <a:lnTo>
                  <a:pt x="841544" y="224575"/>
                </a:lnTo>
                <a:cubicBezTo>
                  <a:pt x="827890" y="129355"/>
                  <a:pt x="745965" y="56054"/>
                  <a:pt x="647152" y="56054"/>
                </a:cubicBezTo>
                <a:lnTo>
                  <a:pt x="619125" y="56054"/>
                </a:lnTo>
                <a:lnTo>
                  <a:pt x="619125" y="0"/>
                </a:lnTo>
                <a:close/>
                <a:moveTo>
                  <a:pt x="280808" y="0"/>
                </a:moveTo>
                <a:cubicBezTo>
                  <a:pt x="435773" y="0"/>
                  <a:pt x="561616" y="125482"/>
                  <a:pt x="561616" y="280807"/>
                </a:cubicBezTo>
                <a:cubicBezTo>
                  <a:pt x="561616" y="435774"/>
                  <a:pt x="435773" y="561616"/>
                  <a:pt x="280808" y="561616"/>
                </a:cubicBezTo>
                <a:cubicBezTo>
                  <a:pt x="125483" y="561616"/>
                  <a:pt x="0" y="435774"/>
                  <a:pt x="0" y="280807"/>
                </a:cubicBezTo>
                <a:cubicBezTo>
                  <a:pt x="0" y="125482"/>
                  <a:pt x="125483" y="0"/>
                  <a:pt x="280808" y="0"/>
                </a:cubicBezTo>
                <a:close/>
              </a:path>
            </a:pathLst>
          </a:custGeom>
          <a:solidFill>
            <a:schemeClr val="bg1"/>
          </a:solidFill>
          <a:ln>
            <a:noFill/>
          </a:ln>
          <a:effectLst/>
        </p:spPr>
        <p:txBody>
          <a:bodyPr anchor="ctr"/>
          <a:lstStyle/>
          <a:p>
            <a:endParaRPr lang="en-US" sz="675"/>
          </a:p>
        </p:txBody>
      </p:sp>
      <p:sp>
        <p:nvSpPr>
          <p:cNvPr id="97" name="Freeform 90">
            <a:extLst>
              <a:ext uri="{FF2B5EF4-FFF2-40B4-BE49-F238E27FC236}">
                <a16:creationId xmlns:a16="http://schemas.microsoft.com/office/drawing/2014/main" id="{8EBEF519-E5B2-1144-938E-69A5C4CF24AE}"/>
              </a:ext>
            </a:extLst>
          </p:cNvPr>
          <p:cNvSpPr>
            <a:spLocks noChangeArrowheads="1"/>
          </p:cNvSpPr>
          <p:nvPr/>
        </p:nvSpPr>
        <p:spPr bwMode="auto">
          <a:xfrm>
            <a:off x="10444565" y="3470141"/>
            <a:ext cx="450851" cy="421481"/>
          </a:xfrm>
          <a:custGeom>
            <a:avLst/>
            <a:gdLst>
              <a:gd name="T0" fmla="*/ 619798 w 901340"/>
              <a:gd name="T1" fmla="*/ 730250 h 842602"/>
              <a:gd name="T2" fmla="*/ 845104 w 901340"/>
              <a:gd name="T3" fmla="*/ 730250 h 842602"/>
              <a:gd name="T4" fmla="*/ 901340 w 901340"/>
              <a:gd name="T5" fmla="*/ 786426 h 842602"/>
              <a:gd name="T6" fmla="*/ 901340 w 901340"/>
              <a:gd name="T7" fmla="*/ 842602 h 842602"/>
              <a:gd name="T8" fmla="*/ 563562 w 901340"/>
              <a:gd name="T9" fmla="*/ 842602 h 842602"/>
              <a:gd name="T10" fmla="*/ 563562 w 901340"/>
              <a:gd name="T11" fmla="*/ 786426 h 842602"/>
              <a:gd name="T12" fmla="*/ 56536 w 901340"/>
              <a:gd name="T13" fmla="*/ 730250 h 842602"/>
              <a:gd name="T14" fmla="*/ 281241 w 901340"/>
              <a:gd name="T15" fmla="*/ 730250 h 842602"/>
              <a:gd name="T16" fmla="*/ 337777 w 901340"/>
              <a:gd name="T17" fmla="*/ 786426 h 842602"/>
              <a:gd name="T18" fmla="*/ 337777 w 901340"/>
              <a:gd name="T19" fmla="*/ 842602 h 842602"/>
              <a:gd name="T20" fmla="*/ 0 w 901340"/>
              <a:gd name="T21" fmla="*/ 842602 h 842602"/>
              <a:gd name="T22" fmla="*/ 0 w 901340"/>
              <a:gd name="T23" fmla="*/ 786426 h 842602"/>
              <a:gd name="T24" fmla="*/ 318349 w 901340"/>
              <a:gd name="T25" fmla="*/ 612775 h 842602"/>
              <a:gd name="T26" fmla="*/ 582992 w 901340"/>
              <a:gd name="T27" fmla="*/ 612775 h 842602"/>
              <a:gd name="T28" fmla="*/ 609241 w 901340"/>
              <a:gd name="T29" fmla="*/ 662402 h 842602"/>
              <a:gd name="T30" fmla="*/ 450670 w 901340"/>
              <a:gd name="T31" fmla="*/ 701318 h 842602"/>
              <a:gd name="T32" fmla="*/ 292100 w 901340"/>
              <a:gd name="T33" fmla="*/ 662402 h 842602"/>
              <a:gd name="T34" fmla="*/ 732270 w 901340"/>
              <a:gd name="T35" fmla="*/ 504825 h 842602"/>
              <a:gd name="T36" fmla="*/ 817201 w 901340"/>
              <a:gd name="T37" fmla="*/ 588881 h 842602"/>
              <a:gd name="T38" fmla="*/ 817201 w 901340"/>
              <a:gd name="T39" fmla="*/ 616900 h 842602"/>
              <a:gd name="T40" fmla="*/ 732270 w 901340"/>
              <a:gd name="T41" fmla="*/ 701316 h 842602"/>
              <a:gd name="T42" fmla="*/ 647700 w 901340"/>
              <a:gd name="T43" fmla="*/ 616900 h 842602"/>
              <a:gd name="T44" fmla="*/ 647700 w 901340"/>
              <a:gd name="T45" fmla="*/ 588881 h 842602"/>
              <a:gd name="T46" fmla="*/ 732270 w 901340"/>
              <a:gd name="T47" fmla="*/ 504825 h 842602"/>
              <a:gd name="T48" fmla="*/ 168095 w 901340"/>
              <a:gd name="T49" fmla="*/ 504825 h 842602"/>
              <a:gd name="T50" fmla="*/ 252053 w 901340"/>
              <a:gd name="T51" fmla="*/ 588881 h 842602"/>
              <a:gd name="T52" fmla="*/ 252053 w 901340"/>
              <a:gd name="T53" fmla="*/ 616900 h 842602"/>
              <a:gd name="T54" fmla="*/ 168095 w 901340"/>
              <a:gd name="T55" fmla="*/ 701316 h 842602"/>
              <a:gd name="T56" fmla="*/ 84137 w 901340"/>
              <a:gd name="T57" fmla="*/ 616900 h 842602"/>
              <a:gd name="T58" fmla="*/ 84137 w 901340"/>
              <a:gd name="T59" fmla="*/ 588881 h 842602"/>
              <a:gd name="T60" fmla="*/ 168095 w 901340"/>
              <a:gd name="T61" fmla="*/ 504825 h 842602"/>
              <a:gd name="T62" fmla="*/ 337524 w 901340"/>
              <a:gd name="T63" fmla="*/ 223837 h 842602"/>
              <a:gd name="T64" fmla="*/ 562589 w 901340"/>
              <a:gd name="T65" fmla="*/ 223837 h 842602"/>
              <a:gd name="T66" fmla="*/ 618765 w 901340"/>
              <a:gd name="T67" fmla="*/ 280013 h 842602"/>
              <a:gd name="T68" fmla="*/ 618765 w 901340"/>
              <a:gd name="T69" fmla="*/ 336190 h 842602"/>
              <a:gd name="T70" fmla="*/ 280987 w 901340"/>
              <a:gd name="T71" fmla="*/ 336190 h 842602"/>
              <a:gd name="T72" fmla="*/ 280987 w 901340"/>
              <a:gd name="T73" fmla="*/ 280013 h 842602"/>
              <a:gd name="T74" fmla="*/ 337524 w 901340"/>
              <a:gd name="T75" fmla="*/ 223837 h 842602"/>
              <a:gd name="T76" fmla="*/ 637877 w 901340"/>
              <a:gd name="T77" fmla="*/ 142875 h 842602"/>
              <a:gd name="T78" fmla="*/ 788626 w 901340"/>
              <a:gd name="T79" fmla="*/ 421914 h 842602"/>
              <a:gd name="T80" fmla="*/ 732230 w 901340"/>
              <a:gd name="T81" fmla="*/ 421914 h 842602"/>
              <a:gd name="T82" fmla="*/ 606425 w 901340"/>
              <a:gd name="T83" fmla="*/ 189742 h 842602"/>
              <a:gd name="T84" fmla="*/ 261899 w 901340"/>
              <a:gd name="T85" fmla="*/ 142875 h 842602"/>
              <a:gd name="T86" fmla="*/ 293326 w 901340"/>
              <a:gd name="T87" fmla="*/ 189657 h 842602"/>
              <a:gd name="T88" fmla="*/ 169064 w 901340"/>
              <a:gd name="T89" fmla="*/ 420327 h 842602"/>
              <a:gd name="T90" fmla="*/ 112712 w 901340"/>
              <a:gd name="T91" fmla="*/ 420327 h 842602"/>
              <a:gd name="T92" fmla="*/ 261899 w 901340"/>
              <a:gd name="T93" fmla="*/ 142875 h 842602"/>
              <a:gd name="T94" fmla="*/ 450670 w 901340"/>
              <a:gd name="T95" fmla="*/ 0 h 842602"/>
              <a:gd name="T96" fmla="*/ 534628 w 901340"/>
              <a:gd name="T97" fmla="*/ 84415 h 842602"/>
              <a:gd name="T98" fmla="*/ 534628 w 901340"/>
              <a:gd name="T99" fmla="*/ 112434 h 842602"/>
              <a:gd name="T100" fmla="*/ 450670 w 901340"/>
              <a:gd name="T101" fmla="*/ 196491 h 842602"/>
              <a:gd name="T102" fmla="*/ 366712 w 901340"/>
              <a:gd name="T103" fmla="*/ 112434 h 842602"/>
              <a:gd name="T104" fmla="*/ 366712 w 901340"/>
              <a:gd name="T105" fmla="*/ 84415 h 842602"/>
              <a:gd name="T106" fmla="*/ 450670 w 901340"/>
              <a:gd name="T107" fmla="*/ 0 h 8426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01340" h="842602">
                <a:moveTo>
                  <a:pt x="619798" y="730250"/>
                </a:moveTo>
                <a:lnTo>
                  <a:pt x="845104" y="730250"/>
                </a:lnTo>
                <a:cubicBezTo>
                  <a:pt x="867093" y="752216"/>
                  <a:pt x="879350" y="764460"/>
                  <a:pt x="901340" y="786426"/>
                </a:cubicBezTo>
                <a:lnTo>
                  <a:pt x="901340" y="842602"/>
                </a:lnTo>
                <a:lnTo>
                  <a:pt x="563562" y="842602"/>
                </a:lnTo>
                <a:lnTo>
                  <a:pt x="563562" y="786426"/>
                </a:lnTo>
                <a:lnTo>
                  <a:pt x="619798" y="730250"/>
                </a:lnTo>
                <a:close/>
                <a:moveTo>
                  <a:pt x="56536" y="730250"/>
                </a:moveTo>
                <a:lnTo>
                  <a:pt x="281241" y="730250"/>
                </a:lnTo>
                <a:lnTo>
                  <a:pt x="337777" y="786426"/>
                </a:lnTo>
                <a:lnTo>
                  <a:pt x="337777" y="842602"/>
                </a:lnTo>
                <a:lnTo>
                  <a:pt x="0" y="842602"/>
                </a:lnTo>
                <a:lnTo>
                  <a:pt x="0" y="786426"/>
                </a:lnTo>
                <a:lnTo>
                  <a:pt x="56536" y="730250"/>
                </a:lnTo>
                <a:close/>
                <a:moveTo>
                  <a:pt x="318349" y="612775"/>
                </a:moveTo>
                <a:cubicBezTo>
                  <a:pt x="399252" y="655618"/>
                  <a:pt x="502089" y="655618"/>
                  <a:pt x="582992" y="612775"/>
                </a:cubicBezTo>
                <a:lnTo>
                  <a:pt x="609241" y="662402"/>
                </a:lnTo>
                <a:cubicBezTo>
                  <a:pt x="561058" y="687751"/>
                  <a:pt x="506044" y="701318"/>
                  <a:pt x="450670" y="701318"/>
                </a:cubicBezTo>
                <a:cubicBezTo>
                  <a:pt x="395297" y="701318"/>
                  <a:pt x="340642" y="687751"/>
                  <a:pt x="292100" y="662402"/>
                </a:cubicBezTo>
                <a:lnTo>
                  <a:pt x="318349" y="612775"/>
                </a:lnTo>
                <a:close/>
                <a:moveTo>
                  <a:pt x="732270" y="504825"/>
                </a:moveTo>
                <a:cubicBezTo>
                  <a:pt x="778892" y="504825"/>
                  <a:pt x="817201" y="542542"/>
                  <a:pt x="817201" y="588881"/>
                </a:cubicBezTo>
                <a:lnTo>
                  <a:pt x="817201" y="616900"/>
                </a:lnTo>
                <a:cubicBezTo>
                  <a:pt x="817201" y="663598"/>
                  <a:pt x="778892" y="701316"/>
                  <a:pt x="732270" y="701316"/>
                </a:cubicBezTo>
                <a:cubicBezTo>
                  <a:pt x="685648" y="701316"/>
                  <a:pt x="647700" y="663598"/>
                  <a:pt x="647700" y="616900"/>
                </a:cubicBezTo>
                <a:lnTo>
                  <a:pt x="647700" y="588881"/>
                </a:lnTo>
                <a:cubicBezTo>
                  <a:pt x="647700" y="542542"/>
                  <a:pt x="685648" y="504825"/>
                  <a:pt x="732270" y="504825"/>
                </a:cubicBezTo>
                <a:close/>
                <a:moveTo>
                  <a:pt x="168095" y="504825"/>
                </a:moveTo>
                <a:cubicBezTo>
                  <a:pt x="214739" y="504825"/>
                  <a:pt x="252053" y="542542"/>
                  <a:pt x="252053" y="588881"/>
                </a:cubicBezTo>
                <a:lnTo>
                  <a:pt x="252053" y="616900"/>
                </a:lnTo>
                <a:cubicBezTo>
                  <a:pt x="252053" y="663598"/>
                  <a:pt x="214739" y="701316"/>
                  <a:pt x="168095" y="701316"/>
                </a:cubicBezTo>
                <a:cubicBezTo>
                  <a:pt x="121811" y="701316"/>
                  <a:pt x="84137" y="663598"/>
                  <a:pt x="84137" y="616900"/>
                </a:cubicBezTo>
                <a:lnTo>
                  <a:pt x="84137" y="588881"/>
                </a:lnTo>
                <a:cubicBezTo>
                  <a:pt x="84137" y="542542"/>
                  <a:pt x="121811" y="504825"/>
                  <a:pt x="168095" y="504825"/>
                </a:cubicBezTo>
                <a:close/>
                <a:moveTo>
                  <a:pt x="337524" y="223837"/>
                </a:moveTo>
                <a:lnTo>
                  <a:pt x="562589" y="223837"/>
                </a:lnTo>
                <a:cubicBezTo>
                  <a:pt x="584555" y="245803"/>
                  <a:pt x="596799" y="258407"/>
                  <a:pt x="618765" y="280013"/>
                </a:cubicBezTo>
                <a:lnTo>
                  <a:pt x="618765" y="336190"/>
                </a:lnTo>
                <a:lnTo>
                  <a:pt x="280987" y="336190"/>
                </a:lnTo>
                <a:lnTo>
                  <a:pt x="280987" y="280013"/>
                </a:lnTo>
                <a:cubicBezTo>
                  <a:pt x="302954" y="258407"/>
                  <a:pt x="315557" y="245803"/>
                  <a:pt x="337524" y="223837"/>
                </a:cubicBezTo>
                <a:close/>
                <a:moveTo>
                  <a:pt x="637877" y="142875"/>
                </a:moveTo>
                <a:cubicBezTo>
                  <a:pt x="732230" y="205605"/>
                  <a:pt x="788626" y="309794"/>
                  <a:pt x="788626" y="421914"/>
                </a:cubicBezTo>
                <a:lnTo>
                  <a:pt x="732230" y="421914"/>
                </a:lnTo>
                <a:cubicBezTo>
                  <a:pt x="732230" y="328901"/>
                  <a:pt x="685234" y="242017"/>
                  <a:pt x="606425" y="189742"/>
                </a:cubicBezTo>
                <a:lnTo>
                  <a:pt x="637877" y="142875"/>
                </a:lnTo>
                <a:close/>
                <a:moveTo>
                  <a:pt x="261899" y="142875"/>
                </a:moveTo>
                <a:lnTo>
                  <a:pt x="293326" y="189657"/>
                </a:lnTo>
                <a:cubicBezTo>
                  <a:pt x="215301" y="241477"/>
                  <a:pt x="169064" y="327843"/>
                  <a:pt x="169064" y="420327"/>
                </a:cubicBezTo>
                <a:lnTo>
                  <a:pt x="112712" y="420327"/>
                </a:lnTo>
                <a:cubicBezTo>
                  <a:pt x="112712" y="309130"/>
                  <a:pt x="168341" y="205491"/>
                  <a:pt x="261899" y="142875"/>
                </a:cubicBezTo>
                <a:close/>
                <a:moveTo>
                  <a:pt x="450670" y="0"/>
                </a:moveTo>
                <a:cubicBezTo>
                  <a:pt x="496955" y="0"/>
                  <a:pt x="534628" y="37717"/>
                  <a:pt x="534628" y="84415"/>
                </a:cubicBezTo>
                <a:lnTo>
                  <a:pt x="534628" y="112434"/>
                </a:lnTo>
                <a:cubicBezTo>
                  <a:pt x="534628" y="158773"/>
                  <a:pt x="496955" y="196491"/>
                  <a:pt x="450670" y="196491"/>
                </a:cubicBezTo>
                <a:cubicBezTo>
                  <a:pt x="404386" y="196491"/>
                  <a:pt x="366712" y="158773"/>
                  <a:pt x="366712" y="112434"/>
                </a:cubicBezTo>
                <a:lnTo>
                  <a:pt x="366712" y="84415"/>
                </a:lnTo>
                <a:cubicBezTo>
                  <a:pt x="366712" y="37717"/>
                  <a:pt x="404386" y="0"/>
                  <a:pt x="450670" y="0"/>
                </a:cubicBezTo>
                <a:close/>
              </a:path>
            </a:pathLst>
          </a:custGeom>
          <a:solidFill>
            <a:schemeClr val="bg1"/>
          </a:solidFill>
          <a:ln>
            <a:noFill/>
          </a:ln>
          <a:effectLst/>
        </p:spPr>
        <p:txBody>
          <a:bodyPr anchor="ctr"/>
          <a:lstStyle/>
          <a:p>
            <a:endParaRPr lang="en-US" sz="675"/>
          </a:p>
        </p:txBody>
      </p:sp>
      <p:sp>
        <p:nvSpPr>
          <p:cNvPr id="98" name="Freeform 82">
            <a:extLst>
              <a:ext uri="{FF2B5EF4-FFF2-40B4-BE49-F238E27FC236}">
                <a16:creationId xmlns:a16="http://schemas.microsoft.com/office/drawing/2014/main" id="{C01B331E-7737-3D4B-B3E2-F6331A921580}"/>
              </a:ext>
            </a:extLst>
          </p:cNvPr>
          <p:cNvSpPr>
            <a:spLocks noChangeArrowheads="1"/>
          </p:cNvSpPr>
          <p:nvPr/>
        </p:nvSpPr>
        <p:spPr bwMode="auto">
          <a:xfrm>
            <a:off x="10444567" y="1685994"/>
            <a:ext cx="450056" cy="421481"/>
          </a:xfrm>
          <a:custGeom>
            <a:avLst/>
            <a:gdLst>
              <a:gd name="T0" fmla="*/ 28575 w 899753"/>
              <a:gd name="T1" fmla="*/ 444500 h 842603"/>
              <a:gd name="T2" fmla="*/ 65686 w 899753"/>
              <a:gd name="T3" fmla="*/ 449899 h 842603"/>
              <a:gd name="T4" fmla="*/ 366179 w 899753"/>
              <a:gd name="T5" fmla="*/ 475816 h 842603"/>
              <a:gd name="T6" fmla="*/ 366179 w 899753"/>
              <a:gd name="T7" fmla="*/ 533047 h 842603"/>
              <a:gd name="T8" fmla="*/ 535161 w 899753"/>
              <a:gd name="T9" fmla="*/ 533047 h 842603"/>
              <a:gd name="T10" fmla="*/ 535161 w 899753"/>
              <a:gd name="T11" fmla="*/ 475816 h 842603"/>
              <a:gd name="T12" fmla="*/ 835293 w 899753"/>
              <a:gd name="T13" fmla="*/ 449899 h 842603"/>
              <a:gd name="T14" fmla="*/ 872765 w 899753"/>
              <a:gd name="T15" fmla="*/ 444500 h 842603"/>
              <a:gd name="T16" fmla="*/ 872765 w 899753"/>
              <a:gd name="T17" fmla="*/ 769894 h 842603"/>
              <a:gd name="T18" fmla="*/ 799984 w 899753"/>
              <a:gd name="T19" fmla="*/ 842603 h 842603"/>
              <a:gd name="T20" fmla="*/ 101356 w 899753"/>
              <a:gd name="T21" fmla="*/ 842603 h 842603"/>
              <a:gd name="T22" fmla="*/ 28575 w 899753"/>
              <a:gd name="T23" fmla="*/ 769894 h 842603"/>
              <a:gd name="T24" fmla="*/ 348884 w 899753"/>
              <a:gd name="T25" fmla="*/ 56606 h 842603"/>
              <a:gd name="T26" fmla="*/ 337362 w 899753"/>
              <a:gd name="T27" fmla="*/ 68144 h 842603"/>
              <a:gd name="T28" fmla="*/ 337362 w 899753"/>
              <a:gd name="T29" fmla="*/ 112852 h 842603"/>
              <a:gd name="T30" fmla="*/ 562391 w 899753"/>
              <a:gd name="T31" fmla="*/ 112852 h 842603"/>
              <a:gd name="T32" fmla="*/ 562391 w 899753"/>
              <a:gd name="T33" fmla="*/ 68144 h 842603"/>
              <a:gd name="T34" fmla="*/ 550869 w 899753"/>
              <a:gd name="T35" fmla="*/ 56606 h 842603"/>
              <a:gd name="T36" fmla="*/ 325841 w 899753"/>
              <a:gd name="T37" fmla="*/ 0 h 842603"/>
              <a:gd name="T38" fmla="*/ 573912 w 899753"/>
              <a:gd name="T39" fmla="*/ 0 h 842603"/>
              <a:gd name="T40" fmla="*/ 618558 w 899753"/>
              <a:gd name="T41" fmla="*/ 44708 h 842603"/>
              <a:gd name="T42" fmla="*/ 618558 w 899753"/>
              <a:gd name="T43" fmla="*/ 112852 h 842603"/>
              <a:gd name="T44" fmla="*/ 855108 w 899753"/>
              <a:gd name="T45" fmla="*/ 112852 h 842603"/>
              <a:gd name="T46" fmla="*/ 899753 w 899753"/>
              <a:gd name="T47" fmla="*/ 157561 h 842603"/>
              <a:gd name="T48" fmla="*/ 899753 w 899753"/>
              <a:gd name="T49" fmla="*/ 390837 h 842603"/>
              <a:gd name="T50" fmla="*/ 816943 w 899753"/>
              <a:gd name="T51" fmla="*/ 402014 h 842603"/>
              <a:gd name="T52" fmla="*/ 534307 w 899753"/>
              <a:gd name="T53" fmla="*/ 425089 h 842603"/>
              <a:gd name="T54" fmla="*/ 534307 w 899753"/>
              <a:gd name="T55" fmla="*/ 366320 h 842603"/>
              <a:gd name="T56" fmla="*/ 365446 w 899753"/>
              <a:gd name="T57" fmla="*/ 366320 h 842603"/>
              <a:gd name="T58" fmla="*/ 365446 w 899753"/>
              <a:gd name="T59" fmla="*/ 425089 h 842603"/>
              <a:gd name="T60" fmla="*/ 83171 w 899753"/>
              <a:gd name="T61" fmla="*/ 402014 h 842603"/>
              <a:gd name="T62" fmla="*/ 0 w 899753"/>
              <a:gd name="T63" fmla="*/ 390837 h 842603"/>
              <a:gd name="T64" fmla="*/ 0 w 899753"/>
              <a:gd name="T65" fmla="*/ 157561 h 842603"/>
              <a:gd name="T66" fmla="*/ 44646 w 899753"/>
              <a:gd name="T67" fmla="*/ 112852 h 842603"/>
              <a:gd name="T68" fmla="*/ 281195 w 899753"/>
              <a:gd name="T69" fmla="*/ 112852 h 842603"/>
              <a:gd name="T70" fmla="*/ 281195 w 899753"/>
              <a:gd name="T71" fmla="*/ 44708 h 8426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9753" h="842603">
                <a:moveTo>
                  <a:pt x="28575" y="444500"/>
                </a:moveTo>
                <a:lnTo>
                  <a:pt x="65686" y="449899"/>
                </a:lnTo>
                <a:cubicBezTo>
                  <a:pt x="165490" y="463937"/>
                  <a:pt x="265654" y="472576"/>
                  <a:pt x="366179" y="475816"/>
                </a:cubicBezTo>
                <a:lnTo>
                  <a:pt x="366179" y="533047"/>
                </a:lnTo>
                <a:lnTo>
                  <a:pt x="535161" y="533047"/>
                </a:lnTo>
                <a:lnTo>
                  <a:pt x="535161" y="475816"/>
                </a:lnTo>
                <a:cubicBezTo>
                  <a:pt x="635325" y="472576"/>
                  <a:pt x="735850" y="463937"/>
                  <a:pt x="835293" y="449899"/>
                </a:cubicBezTo>
                <a:lnTo>
                  <a:pt x="872765" y="444500"/>
                </a:lnTo>
                <a:lnTo>
                  <a:pt x="872765" y="769894"/>
                </a:lnTo>
                <a:lnTo>
                  <a:pt x="799984" y="842603"/>
                </a:lnTo>
                <a:lnTo>
                  <a:pt x="101356" y="842603"/>
                </a:lnTo>
                <a:lnTo>
                  <a:pt x="28575" y="769894"/>
                </a:lnTo>
                <a:lnTo>
                  <a:pt x="28575" y="444500"/>
                </a:lnTo>
                <a:close/>
                <a:moveTo>
                  <a:pt x="348884" y="56606"/>
                </a:moveTo>
                <a:lnTo>
                  <a:pt x="337362" y="68144"/>
                </a:lnTo>
                <a:lnTo>
                  <a:pt x="337362" y="112852"/>
                </a:lnTo>
                <a:lnTo>
                  <a:pt x="562391" y="112852"/>
                </a:lnTo>
                <a:lnTo>
                  <a:pt x="562391" y="68144"/>
                </a:lnTo>
                <a:lnTo>
                  <a:pt x="550869" y="56606"/>
                </a:lnTo>
                <a:lnTo>
                  <a:pt x="348884" y="56606"/>
                </a:lnTo>
                <a:close/>
                <a:moveTo>
                  <a:pt x="325841" y="0"/>
                </a:moveTo>
                <a:lnTo>
                  <a:pt x="573912" y="0"/>
                </a:lnTo>
                <a:lnTo>
                  <a:pt x="618558" y="44708"/>
                </a:lnTo>
                <a:lnTo>
                  <a:pt x="618558" y="112852"/>
                </a:lnTo>
                <a:lnTo>
                  <a:pt x="855108" y="112852"/>
                </a:lnTo>
                <a:lnTo>
                  <a:pt x="899753" y="157561"/>
                </a:lnTo>
                <a:lnTo>
                  <a:pt x="899753" y="390837"/>
                </a:lnTo>
                <a:lnTo>
                  <a:pt x="816943" y="402014"/>
                </a:lnTo>
                <a:cubicBezTo>
                  <a:pt x="722971" y="414633"/>
                  <a:pt x="628639" y="422205"/>
                  <a:pt x="534307" y="425089"/>
                </a:cubicBezTo>
                <a:lnTo>
                  <a:pt x="534307" y="366320"/>
                </a:lnTo>
                <a:lnTo>
                  <a:pt x="365446" y="366320"/>
                </a:lnTo>
                <a:lnTo>
                  <a:pt x="365446" y="425089"/>
                </a:lnTo>
                <a:cubicBezTo>
                  <a:pt x="271114" y="422205"/>
                  <a:pt x="176782" y="414633"/>
                  <a:pt x="83171" y="402014"/>
                </a:cubicBezTo>
                <a:lnTo>
                  <a:pt x="0" y="390837"/>
                </a:lnTo>
                <a:lnTo>
                  <a:pt x="0" y="157561"/>
                </a:lnTo>
                <a:lnTo>
                  <a:pt x="44646" y="112852"/>
                </a:lnTo>
                <a:lnTo>
                  <a:pt x="281195" y="112852"/>
                </a:lnTo>
                <a:lnTo>
                  <a:pt x="281195" y="44708"/>
                </a:lnTo>
                <a:lnTo>
                  <a:pt x="325841" y="0"/>
                </a:lnTo>
                <a:close/>
              </a:path>
            </a:pathLst>
          </a:custGeom>
          <a:solidFill>
            <a:schemeClr val="bg1"/>
          </a:solidFill>
          <a:ln>
            <a:noFill/>
          </a:ln>
          <a:effectLst/>
        </p:spPr>
        <p:txBody>
          <a:bodyPr anchor="ctr"/>
          <a:lstStyle/>
          <a:p>
            <a:endParaRPr lang="en-US" sz="675"/>
          </a:p>
        </p:txBody>
      </p:sp>
      <p:sp>
        <p:nvSpPr>
          <p:cNvPr id="2" name="Title 1">
            <a:extLst>
              <a:ext uri="{FF2B5EF4-FFF2-40B4-BE49-F238E27FC236}">
                <a16:creationId xmlns:a16="http://schemas.microsoft.com/office/drawing/2014/main" id="{0D665F87-D158-47D2-986D-C9039D78DD56}"/>
              </a:ext>
            </a:extLst>
          </p:cNvPr>
          <p:cNvSpPr>
            <a:spLocks noGrp="1"/>
          </p:cNvSpPr>
          <p:nvPr>
            <p:ph type="title"/>
          </p:nvPr>
        </p:nvSpPr>
        <p:spPr>
          <a:xfrm>
            <a:off x="1091296" y="-47171"/>
            <a:ext cx="10515600" cy="1325563"/>
          </a:xfrm>
        </p:spPr>
        <p:txBody>
          <a:bodyPr>
            <a:normAutofit/>
          </a:bodyPr>
          <a:lstStyle/>
          <a:p>
            <a:r>
              <a:rPr lang="en-GB" sz="2400" b="1" dirty="0">
                <a:solidFill>
                  <a:schemeClr val="accent1">
                    <a:lumMod val="50000"/>
                  </a:schemeClr>
                </a:solidFill>
                <a:latin typeface="+mn-lt"/>
              </a:rPr>
              <a:t>Recommendations</a:t>
            </a:r>
            <a:br>
              <a:rPr lang="en-GB" dirty="0"/>
            </a:br>
            <a:r>
              <a:rPr lang="en-US" sz="1800" i="1" dirty="0">
                <a:solidFill>
                  <a:schemeClr val="accent1">
                    <a:lumMod val="50000"/>
                  </a:schemeClr>
                </a:solidFill>
              </a:rPr>
              <a:t>Further information to be collected to improve the analysis</a:t>
            </a:r>
            <a:endParaRPr lang="en-GB" sz="1800" i="1" dirty="0">
              <a:solidFill>
                <a:schemeClr val="accent1">
                  <a:lumMod val="50000"/>
                </a:schemeClr>
              </a:solidFill>
            </a:endParaRPr>
          </a:p>
        </p:txBody>
      </p:sp>
      <p:sp>
        <p:nvSpPr>
          <p:cNvPr id="3" name="Slide Number Placeholder 2">
            <a:extLst>
              <a:ext uri="{FF2B5EF4-FFF2-40B4-BE49-F238E27FC236}">
                <a16:creationId xmlns:a16="http://schemas.microsoft.com/office/drawing/2014/main" id="{C64DC030-22D5-0C36-5DE2-58C396AF6093}"/>
              </a:ext>
            </a:extLst>
          </p:cNvPr>
          <p:cNvSpPr>
            <a:spLocks noGrp="1"/>
          </p:cNvSpPr>
          <p:nvPr>
            <p:ph type="sldNum" sz="quarter" idx="12"/>
          </p:nvPr>
        </p:nvSpPr>
        <p:spPr/>
        <p:txBody>
          <a:bodyPr/>
          <a:lstStyle/>
          <a:p>
            <a:fld id="{0211A9CF-B536-E449-967B-036AC2A50DE5}" type="slidenum">
              <a:rPr lang="en-US" smtClean="0"/>
              <a:t>8</a:t>
            </a:fld>
            <a:endParaRPr lang="en-US"/>
          </a:p>
        </p:txBody>
      </p:sp>
      <p:pic>
        <p:nvPicPr>
          <p:cNvPr id="4" name="Picture 3" descr="A red and black logo&#10;&#10;Description automatically generated">
            <a:extLst>
              <a:ext uri="{FF2B5EF4-FFF2-40B4-BE49-F238E27FC236}">
                <a16:creationId xmlns:a16="http://schemas.microsoft.com/office/drawing/2014/main" id="{1FC8AE8C-4121-28E6-D6D6-88F24FAA947E}"/>
              </a:ext>
            </a:extLst>
          </p:cNvPr>
          <p:cNvPicPr>
            <a:picLocks noChangeAspect="1"/>
          </p:cNvPicPr>
          <p:nvPr/>
        </p:nvPicPr>
        <p:blipFill>
          <a:blip r:embed="rId2"/>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701356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8DB8-52CB-1B9C-EA30-F4748288E253}"/>
              </a:ext>
            </a:extLst>
          </p:cNvPr>
          <p:cNvSpPr>
            <a:spLocks noGrp="1"/>
          </p:cNvSpPr>
          <p:nvPr>
            <p:ph type="title"/>
          </p:nvPr>
        </p:nvSpPr>
        <p:spPr>
          <a:xfrm>
            <a:off x="1080247" y="2382184"/>
            <a:ext cx="10515600" cy="1325563"/>
          </a:xfrm>
        </p:spPr>
        <p:txBody>
          <a:bodyPr>
            <a:normAutofit fontScale="90000"/>
          </a:bodyPr>
          <a:lstStyle/>
          <a:p>
            <a:r>
              <a:rPr lang="en-US" b="1" dirty="0">
                <a:solidFill>
                  <a:schemeClr val="accent1">
                    <a:lumMod val="50000"/>
                  </a:schemeClr>
                </a:solidFill>
                <a:latin typeface="+mn-lt"/>
              </a:rPr>
              <a:t>Thank you for listening!</a:t>
            </a:r>
            <a:br>
              <a:rPr lang="en-US" b="1" dirty="0">
                <a:solidFill>
                  <a:schemeClr val="accent1">
                    <a:lumMod val="50000"/>
                  </a:schemeClr>
                </a:solidFill>
                <a:latin typeface="+mn-lt"/>
              </a:rPr>
            </a:br>
            <a:br>
              <a:rPr lang="en-US" b="1" dirty="0">
                <a:solidFill>
                  <a:schemeClr val="accent1">
                    <a:lumMod val="50000"/>
                  </a:schemeClr>
                </a:solidFill>
                <a:latin typeface="+mn-lt"/>
              </a:rPr>
            </a:br>
            <a:r>
              <a:rPr lang="en-US" b="1" dirty="0">
                <a:solidFill>
                  <a:schemeClr val="accent1">
                    <a:lumMod val="50000"/>
                  </a:schemeClr>
                </a:solidFill>
                <a:latin typeface="+mn-lt"/>
              </a:rPr>
              <a:t>Q&amp;A</a:t>
            </a:r>
          </a:p>
        </p:txBody>
      </p:sp>
      <p:sp>
        <p:nvSpPr>
          <p:cNvPr id="3" name="Slide Number Placeholder 2">
            <a:extLst>
              <a:ext uri="{FF2B5EF4-FFF2-40B4-BE49-F238E27FC236}">
                <a16:creationId xmlns:a16="http://schemas.microsoft.com/office/drawing/2014/main" id="{E980A3E7-B95F-82E9-0E92-C9095B31D8B3}"/>
              </a:ext>
            </a:extLst>
          </p:cNvPr>
          <p:cNvSpPr>
            <a:spLocks noGrp="1"/>
          </p:cNvSpPr>
          <p:nvPr>
            <p:ph type="sldNum" sz="quarter" idx="12"/>
          </p:nvPr>
        </p:nvSpPr>
        <p:spPr/>
        <p:txBody>
          <a:bodyPr/>
          <a:lstStyle/>
          <a:p>
            <a:fld id="{0211A9CF-B536-E449-967B-036AC2A50DE5}" type="slidenum">
              <a:rPr lang="en-US" smtClean="0"/>
              <a:t>9</a:t>
            </a:fld>
            <a:endParaRPr lang="en-US"/>
          </a:p>
        </p:txBody>
      </p:sp>
      <p:pic>
        <p:nvPicPr>
          <p:cNvPr id="4" name="Picture 3" descr="A red and black logo&#10;&#10;Description automatically generated">
            <a:extLst>
              <a:ext uri="{FF2B5EF4-FFF2-40B4-BE49-F238E27FC236}">
                <a16:creationId xmlns:a16="http://schemas.microsoft.com/office/drawing/2014/main" id="{925AEF0A-1517-FC7C-631F-140B1249D6C2}"/>
              </a:ext>
            </a:extLst>
          </p:cNvPr>
          <p:cNvPicPr>
            <a:picLocks noChangeAspect="1"/>
          </p:cNvPicPr>
          <p:nvPr/>
        </p:nvPicPr>
        <p:blipFill>
          <a:blip r:embed="rId2"/>
          <a:stretch>
            <a:fillRect/>
          </a:stretch>
        </p:blipFill>
        <p:spPr>
          <a:xfrm>
            <a:off x="11522874" y="6167914"/>
            <a:ext cx="669126" cy="669126"/>
          </a:xfrm>
          <a:prstGeom prst="rect">
            <a:avLst/>
          </a:prstGeom>
        </p:spPr>
      </p:pic>
    </p:spTree>
    <p:extLst>
      <p:ext uri="{BB962C8B-B14F-4D97-AF65-F5344CB8AC3E}">
        <p14:creationId xmlns:p14="http://schemas.microsoft.com/office/powerpoint/2010/main" val="3457254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481</Words>
  <Application>Microsoft Macintosh PowerPoint</Application>
  <PresentationFormat>Widescreen</PresentationFormat>
  <Paragraphs>151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Lato Light</vt:lpstr>
      <vt:lpstr>Noto Sans</vt:lpstr>
      <vt:lpstr>Noto Sans Bold</vt:lpstr>
      <vt:lpstr>Office Theme</vt:lpstr>
      <vt:lpstr>PowerPoint Presentation</vt:lpstr>
      <vt:lpstr>PowerPoint Presentation</vt:lpstr>
      <vt:lpstr>PowerPoint Presentation</vt:lpstr>
      <vt:lpstr>Results Summary</vt:lpstr>
      <vt:lpstr>PowerPoint Presentation</vt:lpstr>
      <vt:lpstr>PowerPoint Presentation</vt:lpstr>
      <vt:lpstr>Business insights &amp; applications</vt:lpstr>
      <vt:lpstr>Recommendations Further information to be collected to improve the analysis</vt:lpstr>
      <vt:lpstr>Thank you for listening!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Nguyen</dc:creator>
  <cp:lastModifiedBy>Linh Nguyen</cp:lastModifiedBy>
  <cp:revision>6</cp:revision>
  <dcterms:created xsi:type="dcterms:W3CDTF">2023-07-04T21:38:47Z</dcterms:created>
  <dcterms:modified xsi:type="dcterms:W3CDTF">2023-07-11T22:07:37Z</dcterms:modified>
</cp:coreProperties>
</file>